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</p:sldMasterIdLst>
  <p:notesMasterIdLst>
    <p:notesMasterId r:id="rId14"/>
  </p:notesMasterIdLst>
  <p:handoutMasterIdLst>
    <p:handoutMasterId r:id="rId15"/>
  </p:handoutMasterIdLst>
  <p:sldIdLst>
    <p:sldId id="420" r:id="rId3"/>
    <p:sldId id="652" r:id="rId4"/>
    <p:sldId id="644" r:id="rId5"/>
    <p:sldId id="645" r:id="rId6"/>
    <p:sldId id="646" r:id="rId7"/>
    <p:sldId id="648" r:id="rId8"/>
    <p:sldId id="649" r:id="rId9"/>
    <p:sldId id="650" r:id="rId10"/>
    <p:sldId id="653" r:id="rId11"/>
    <p:sldId id="654" r:id="rId12"/>
    <p:sldId id="497" r:id="rId13"/>
  </p:sldIdLst>
  <p:sldSz cx="9144000" cy="6858000" type="screen4x3"/>
  <p:notesSz cx="7104063" cy="10234613"/>
  <p:defaultTextStyle>
    <a:defPPr>
      <a:defRPr lang="ko-KR"/>
    </a:defPPr>
    <a:lvl1pPr marL="0" algn="l" defTabSz="91431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1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5" algn="l" defTabSz="91431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0" algn="l" defTabSz="91431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5" algn="l" defTabSz="91431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0" algn="l" defTabSz="91431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5" algn="l" defTabSz="91431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40" algn="l" defTabSz="91431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orient="horz" pos="164">
          <p15:clr>
            <a:srgbClr val="A4A3A4"/>
          </p15:clr>
        </p15:guide>
        <p15:guide id="3" orient="horz" pos="4156">
          <p15:clr>
            <a:srgbClr val="A4A3A4"/>
          </p15:clr>
        </p15:guide>
        <p15:guide id="4" orient="horz" pos="482">
          <p15:clr>
            <a:srgbClr val="A4A3A4"/>
          </p15:clr>
        </p15:guide>
        <p15:guide id="5" orient="horz" pos="3793">
          <p15:clr>
            <a:srgbClr val="A4A3A4"/>
          </p15:clr>
        </p15:guide>
        <p15:guide id="6" orient="horz" pos="618">
          <p15:clr>
            <a:srgbClr val="A4A3A4"/>
          </p15:clr>
        </p15:guide>
        <p15:guide id="7" orient="horz" pos="731">
          <p15:clr>
            <a:srgbClr val="A4A3A4"/>
          </p15:clr>
        </p15:guide>
        <p15:guide id="8" orient="horz" pos="3521">
          <p15:clr>
            <a:srgbClr val="A4A3A4"/>
          </p15:clr>
        </p15:guide>
        <p15:guide id="9" orient="horz" pos="2115">
          <p15:clr>
            <a:srgbClr val="A4A3A4"/>
          </p15:clr>
        </p15:guide>
        <p15:guide id="10" pos="2880">
          <p15:clr>
            <a:srgbClr val="A4A3A4"/>
          </p15:clr>
        </p15:guide>
        <p15:guide id="11" pos="204">
          <p15:clr>
            <a:srgbClr val="A4A3A4"/>
          </p15:clr>
        </p15:guide>
        <p15:guide id="12" pos="5556">
          <p15:clr>
            <a:srgbClr val="A4A3A4"/>
          </p15:clr>
        </p15:guide>
        <p15:guide id="13" pos="5465">
          <p15:clr>
            <a:srgbClr val="A4A3A4"/>
          </p15:clr>
        </p15:guide>
        <p15:guide id="14" pos="295">
          <p15:clr>
            <a:srgbClr val="A4A3A4"/>
          </p15:clr>
        </p15:guide>
        <p15:guide id="15" pos="45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FF"/>
    <a:srgbClr val="FF0000"/>
    <a:srgbClr val="FF6600"/>
    <a:srgbClr val="F0AE0A"/>
    <a:srgbClr val="FFD200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073" autoAdjust="0"/>
    <p:restoredTop sz="95261" autoAdjust="0"/>
  </p:normalViewPr>
  <p:slideViewPr>
    <p:cSldViewPr>
      <p:cViewPr>
        <p:scale>
          <a:sx n="100" d="100"/>
          <a:sy n="100" d="100"/>
        </p:scale>
        <p:origin x="-2154" y="-228"/>
      </p:cViewPr>
      <p:guideLst>
        <p:guide orient="horz" pos="1525"/>
        <p:guide orient="horz" pos="164"/>
        <p:guide orient="horz" pos="4156"/>
        <p:guide orient="horz" pos="482"/>
        <p:guide orient="horz" pos="3793"/>
        <p:guide orient="horz" pos="618"/>
        <p:guide orient="horz" pos="731"/>
        <p:guide orient="horz" pos="3521"/>
        <p:guide pos="2880"/>
        <p:guide pos="204"/>
        <p:guide pos="5556"/>
        <p:guide pos="5465"/>
        <p:guide pos="295"/>
        <p:guide pos="45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760" y="-108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1731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8" cy="511731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r">
              <a:defRPr sz="1200"/>
            </a:lvl1pPr>
          </a:lstStyle>
          <a:p>
            <a:fld id="{FF0DD7C8-9C1D-47CD-96FF-9FA7E8162F62}" type="datetimeFigureOut">
              <a:rPr lang="ko-KR" altLang="en-US" smtClean="0"/>
              <a:pPr/>
              <a:t>2017-02-14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8" cy="511731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8" cy="511731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r">
              <a:defRPr sz="1200"/>
            </a:lvl1pPr>
          </a:lstStyle>
          <a:p>
            <a:fld id="{261E11F4-352B-4752-8024-69E01D0D6B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1731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8" cy="511731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r">
              <a:defRPr sz="1200"/>
            </a:lvl1pPr>
          </a:lstStyle>
          <a:p>
            <a:fld id="{5752FC27-F70D-45D0-9DEC-BE07AB9B5B07}" type="datetimeFigureOut">
              <a:rPr lang="ko-KR" altLang="en-US" smtClean="0"/>
              <a:pPr/>
              <a:t>2017-02-14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68" tIns="47334" rIns="94668" bIns="4733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8" y="4861442"/>
            <a:ext cx="5683250" cy="4605576"/>
          </a:xfrm>
          <a:prstGeom prst="rect">
            <a:avLst/>
          </a:prstGeom>
        </p:spPr>
        <p:txBody>
          <a:bodyPr vert="horz" lIns="94668" tIns="47334" rIns="94668" bIns="4733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1731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8" cy="511731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r">
              <a:defRPr sz="1200"/>
            </a:lvl1pPr>
          </a:lstStyle>
          <a:p>
            <a:fld id="{CC23EAA3-D1EB-46FC-A0AE-10B3D7E9A94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58865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1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5" algn="l" defTabSz="91431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0" algn="l" defTabSz="91431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5" algn="l" defTabSz="91431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30" algn="l" defTabSz="91431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5" algn="l" defTabSz="91431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40" algn="l" defTabSz="91431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3EAA3-D1EB-46FC-A0AE-10B3D7E9A94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3EAA3-D1EB-46FC-A0AE-10B3D7E9A94B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89945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3EAA3-D1EB-46FC-A0AE-10B3D7E9A94B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89945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3EAA3-D1EB-46FC-A0AE-10B3D7E9A94B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89945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3EAA3-D1EB-46FC-A0AE-10B3D7E9A94B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89945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3EAA3-D1EB-46FC-A0AE-10B3D7E9A94B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89945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3EAA3-D1EB-46FC-A0AE-10B3D7E9A94B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89945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3EAA3-D1EB-46FC-A0AE-10B3D7E9A94B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89945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3EAA3-D1EB-46FC-A0AE-10B3D7E9A94B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89945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3EAA3-D1EB-46FC-A0AE-10B3D7E9A94B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89945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908720"/>
            <a:ext cx="9144000" cy="59492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lnSpc>
                <a:spcPct val="150000"/>
              </a:lnSpc>
            </a:pPr>
            <a:endParaRPr lang="ko-KR" altLang="en-US" sz="2000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0" y="285728"/>
            <a:ext cx="5040000" cy="5328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latin typeface="+mn-ea"/>
            </a:endParaRPr>
          </a:p>
        </p:txBody>
      </p:sp>
      <p:sp>
        <p:nvSpPr>
          <p:cNvPr id="4" name="Rectangle 15"/>
          <p:cNvSpPr>
            <a:spLocks noChangeArrowheads="1"/>
          </p:cNvSpPr>
          <p:nvPr userDrawn="1"/>
        </p:nvSpPr>
        <p:spPr bwMode="auto">
          <a:xfrm>
            <a:off x="4382610" y="6538734"/>
            <a:ext cx="378780" cy="27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5105" tIns="47557" rIns="95105" bIns="47557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536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1064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599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2133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663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3196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731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4265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139" fontAlgn="base" latinLnBrk="0">
              <a:spcBef>
                <a:spcPct val="0"/>
              </a:spcBef>
              <a:spcAft>
                <a:spcPct val="0"/>
              </a:spcAft>
              <a:defRPr/>
            </a:pPr>
            <a:fld id="{52F71F48-0857-4230-A8E0-727038BA353E}" type="slidenum">
              <a:rPr kumimoji="1" lang="ko-KR" altLang="ko-KR" sz="1100" b="1" i="1" kern="0" smtClean="0">
                <a:solidFill>
                  <a:srgbClr val="223E91"/>
                </a:solidFill>
              </a:rPr>
              <a:pPr algn="r" defTabSz="914139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ko-KR" altLang="ko-KR" sz="1800" kern="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00939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908720"/>
            <a:ext cx="9144000" cy="59492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lnSpc>
                <a:spcPct val="150000"/>
              </a:lnSpc>
            </a:pPr>
            <a:endParaRPr lang="ko-KR" altLang="en-US" sz="2000" dirty="0">
              <a:solidFill>
                <a:prstClr val="black"/>
              </a:solidFill>
            </a:endParaRPr>
          </a:p>
        </p:txBody>
      </p:sp>
      <p:sp>
        <p:nvSpPr>
          <p:cNvPr id="4" name="Rectangle 15"/>
          <p:cNvSpPr>
            <a:spLocks noChangeArrowheads="1"/>
          </p:cNvSpPr>
          <p:nvPr userDrawn="1"/>
        </p:nvSpPr>
        <p:spPr bwMode="auto">
          <a:xfrm>
            <a:off x="4382610" y="6538734"/>
            <a:ext cx="378780" cy="27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5105" tIns="47557" rIns="95105" bIns="47557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536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1064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599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2133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663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3196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731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4265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139" fontAlgn="base" latinLnBrk="0">
              <a:spcBef>
                <a:spcPct val="0"/>
              </a:spcBef>
              <a:spcAft>
                <a:spcPct val="0"/>
              </a:spcAft>
              <a:defRPr/>
            </a:pPr>
            <a:fld id="{52F71F48-0857-4230-A8E0-727038BA353E}" type="slidenum">
              <a:rPr kumimoji="1" lang="ko-KR" altLang="ko-KR" sz="1100" b="1" i="1" kern="0" smtClean="0">
                <a:solidFill>
                  <a:srgbClr val="223E91"/>
                </a:solidFill>
              </a:rPr>
              <a:pPr algn="r" defTabSz="914139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ko-KR" altLang="ko-KR" sz="1800" kern="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0602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 userDrawn="1"/>
        </p:nvCxnSpPr>
        <p:spPr>
          <a:xfrm>
            <a:off x="179512" y="1232184"/>
            <a:ext cx="8964488" cy="0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  <a:alpha val="69804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msk\Desktop\그림1.png"/>
          <p:cNvPicPr>
            <a:picLocks noChangeAspect="1" noChangeArrowheads="1"/>
          </p:cNvPicPr>
          <p:nvPr userDrawn="1"/>
        </p:nvPicPr>
        <p:blipFill>
          <a:blip r:embed="rId2" cstate="print"/>
          <a:srcRect l="40479" b="13209"/>
          <a:stretch>
            <a:fillRect/>
          </a:stretch>
        </p:blipFill>
        <p:spPr bwMode="auto">
          <a:xfrm rot="16200000">
            <a:off x="7474723" y="5200914"/>
            <a:ext cx="1619672" cy="1718885"/>
          </a:xfrm>
          <a:prstGeom prst="rect">
            <a:avLst/>
          </a:prstGeom>
          <a:noFill/>
        </p:spPr>
      </p:pic>
      <p:sp>
        <p:nvSpPr>
          <p:cNvPr id="17" name="제목 4"/>
          <p:cNvSpPr>
            <a:spLocks noGrp="1"/>
          </p:cNvSpPr>
          <p:nvPr>
            <p:ph type="title" hasCustomPrompt="1"/>
          </p:nvPr>
        </p:nvSpPr>
        <p:spPr>
          <a:xfrm>
            <a:off x="1043608" y="1268761"/>
            <a:ext cx="7920880" cy="49006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dirty="0" smtClean="0"/>
              <a:t>간지 스타일 편집</a:t>
            </a:r>
            <a:endParaRPr lang="ko-KR" altLang="en-US" dirty="0"/>
          </a:p>
        </p:txBody>
      </p:sp>
      <p:sp>
        <p:nvSpPr>
          <p:cNvPr id="5" name="직사각형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lnSpc>
                <a:spcPct val="150000"/>
              </a:lnSpc>
            </a:pPr>
            <a:endParaRPr lang="ko-KR" altLang="en-US" sz="2000" dirty="0">
              <a:solidFill>
                <a:prstClr val="black"/>
              </a:solidFill>
            </a:endParaRP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auto">
          <a:xfrm>
            <a:off x="4382610" y="6538734"/>
            <a:ext cx="378780" cy="27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5105" tIns="47557" rIns="95105" bIns="47557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536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1064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599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2133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663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3196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731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4265" algn="l" defTabSz="951064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139" fontAlgn="base" latinLnBrk="0">
              <a:spcBef>
                <a:spcPct val="0"/>
              </a:spcBef>
              <a:spcAft>
                <a:spcPct val="0"/>
              </a:spcAft>
              <a:defRPr/>
            </a:pPr>
            <a:fld id="{52F71F48-0857-4230-A8E0-727038BA353E}" type="slidenum">
              <a:rPr kumimoji="1" lang="ko-KR" altLang="ko-KR" sz="1100" b="1" i="1" kern="0" smtClean="0">
                <a:solidFill>
                  <a:srgbClr val="223E91"/>
                </a:solidFill>
              </a:rPr>
              <a:pPr algn="r" defTabSz="914139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ko-KR" altLang="ko-KR" sz="1800" kern="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heme" Target="../theme/theme2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im Hyein\Desktop\한국청소년활동진흥원 학교교육과정과 청소년활동 연계강의 프레젠테이션 제작\png\내지_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6" r:id="rId3"/>
    <p:sldLayoutId id="2147483658" r:id="rId4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defTabSz="91431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7" algn="l" defTabSz="91431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3" indent="-228577" algn="l" defTabSz="91431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7" indent="-228577" algn="l" defTabSz="91431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2" indent="-228577" algn="l" defTabSz="91431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7" indent="-228577" algn="l" defTabSz="91431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2" indent="-228577" algn="l" defTabSz="91431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7" indent="-228577" algn="l" defTabSz="91431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5" algn="l" defTabSz="9143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0" algn="l" defTabSz="9143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5" algn="l" defTabSz="9143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0" algn="l" defTabSz="9143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5" algn="l" defTabSz="9143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0" algn="l" defTabSz="9143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2" descr="C:\Users\Kim Hyein\Desktop\한국청소년활동진흥원 학교교육과정과 청소년활동 연계강의 프레젠테이션 제작\png\내지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Kim Hyein\Desktop\한국청소년활동진흥원 학교교육과정과 청소년활동 연계강의 프레젠테이션 제작\png\1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3918" y="4113076"/>
            <a:ext cx="1476164" cy="352517"/>
          </a:xfrm>
          <a:prstGeom prst="rect">
            <a:avLst/>
          </a:prstGeom>
          <a:noFill/>
        </p:spPr>
      </p:pic>
      <p:grpSp>
        <p:nvGrpSpPr>
          <p:cNvPr id="8" name="그룹 7"/>
          <p:cNvGrpSpPr/>
          <p:nvPr/>
        </p:nvGrpSpPr>
        <p:grpSpPr>
          <a:xfrm>
            <a:off x="-3600908" y="1844824"/>
            <a:ext cx="3273176" cy="2492078"/>
            <a:chOff x="1" y="0"/>
            <a:chExt cx="1960596" cy="1492727"/>
          </a:xfrm>
        </p:grpSpPr>
        <p:sp>
          <p:nvSpPr>
            <p:cNvPr id="9" name="직사각형 8"/>
            <p:cNvSpPr/>
            <p:nvPr/>
          </p:nvSpPr>
          <p:spPr>
            <a:xfrm>
              <a:off x="1" y="0"/>
              <a:ext cx="1960596" cy="1492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3" descr="C:\Users\Kim Hyein\Desktop\한국청소년활동진흥원 학교교육과정과 청소년활동 연계강의 프레젠테이션 제작\png\110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00089" y="76874"/>
              <a:ext cx="1769310" cy="1332582"/>
            </a:xfrm>
            <a:prstGeom prst="rect">
              <a:avLst/>
            </a:prstGeom>
            <a:noFill/>
          </p:spPr>
        </p:pic>
        <p:pic>
          <p:nvPicPr>
            <p:cNvPr id="11" name="Picture 6" descr="C:\Users\Kim Hyein\Desktop\한국청소년활동진흥원 학교교육과정과 청소년활동 연계강의 프레젠테이션 제작\png\103-1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6839" y="76556"/>
              <a:ext cx="1434162" cy="1164581"/>
            </a:xfrm>
            <a:prstGeom prst="rect">
              <a:avLst/>
            </a:prstGeom>
            <a:noFill/>
          </p:spPr>
        </p:pic>
      </p:grpSp>
      <p:grpSp>
        <p:nvGrpSpPr>
          <p:cNvPr id="12" name="그룹 11"/>
          <p:cNvGrpSpPr/>
          <p:nvPr/>
        </p:nvGrpSpPr>
        <p:grpSpPr>
          <a:xfrm>
            <a:off x="-3492896" y="-783468"/>
            <a:ext cx="3309180" cy="2519490"/>
            <a:chOff x="2051721" y="0"/>
            <a:chExt cx="1960596" cy="1492727"/>
          </a:xfrm>
        </p:grpSpPr>
        <p:sp>
          <p:nvSpPr>
            <p:cNvPr id="13" name="직사각형 12"/>
            <p:cNvSpPr/>
            <p:nvPr/>
          </p:nvSpPr>
          <p:spPr>
            <a:xfrm>
              <a:off x="2051721" y="0"/>
              <a:ext cx="1960596" cy="1492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4" name="Picture 3" descr="C:\Users\Kim Hyein\Desktop\한국청소년활동진흥원 학교교육과정과 청소년활동 연계강의 프레젠테이션 제작\png\110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151809" y="76874"/>
              <a:ext cx="1769310" cy="1332581"/>
            </a:xfrm>
            <a:prstGeom prst="rect">
              <a:avLst/>
            </a:prstGeom>
            <a:noFill/>
          </p:spPr>
        </p:pic>
        <p:pic>
          <p:nvPicPr>
            <p:cNvPr id="15" name="Picture 6" descr="C:\Users\Kim Hyein\Desktop\한국청소년활동진흥원 학교교육과정과 청소년활동 연계강의 프레젠테이션 제작\png\103-1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118559" y="76556"/>
              <a:ext cx="1434162" cy="1164581"/>
            </a:xfrm>
            <a:prstGeom prst="rect">
              <a:avLst/>
            </a:prstGeom>
            <a:noFill/>
          </p:spPr>
        </p:pic>
      </p:grpSp>
      <p:grpSp>
        <p:nvGrpSpPr>
          <p:cNvPr id="16" name="그룹 15"/>
          <p:cNvGrpSpPr/>
          <p:nvPr/>
        </p:nvGrpSpPr>
        <p:grpSpPr>
          <a:xfrm>
            <a:off x="9255708" y="-1647564"/>
            <a:ext cx="3273176" cy="2492078"/>
            <a:chOff x="6120173" y="0"/>
            <a:chExt cx="1960596" cy="1492727"/>
          </a:xfrm>
        </p:grpSpPr>
        <p:sp>
          <p:nvSpPr>
            <p:cNvPr id="17" name="직사각형 16"/>
            <p:cNvSpPr/>
            <p:nvPr/>
          </p:nvSpPr>
          <p:spPr>
            <a:xfrm>
              <a:off x="6120173" y="0"/>
              <a:ext cx="1960596" cy="1492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8" name="Picture 3" descr="C:\Users\Kim Hyein\Desktop\한국청소년활동진흥원 학교교육과정과 청소년활동 연계강의 프레젠테이션 제작\png\110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220261" y="76874"/>
              <a:ext cx="1769310" cy="1332581"/>
            </a:xfrm>
            <a:prstGeom prst="rect">
              <a:avLst/>
            </a:prstGeom>
            <a:noFill/>
          </p:spPr>
        </p:pic>
        <p:pic>
          <p:nvPicPr>
            <p:cNvPr id="19" name="Picture 6" descr="C:\Users\Kim Hyein\Desktop\한국청소년활동진흥원 학교교육과정과 청소년활동 연계강의 프레젠테이션 제작\png\103-1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187011" y="76556"/>
              <a:ext cx="1434162" cy="1164581"/>
            </a:xfrm>
            <a:prstGeom prst="rect">
              <a:avLst/>
            </a:prstGeom>
            <a:noFill/>
          </p:spPr>
        </p:pic>
      </p:grpSp>
      <p:grpSp>
        <p:nvGrpSpPr>
          <p:cNvPr id="20" name="그룹 19"/>
          <p:cNvGrpSpPr/>
          <p:nvPr/>
        </p:nvGrpSpPr>
        <p:grpSpPr>
          <a:xfrm>
            <a:off x="2195736" y="-2799692"/>
            <a:ext cx="3273176" cy="2492078"/>
            <a:chOff x="6120173" y="0"/>
            <a:chExt cx="1960596" cy="1492727"/>
          </a:xfrm>
        </p:grpSpPr>
        <p:sp>
          <p:nvSpPr>
            <p:cNvPr id="21" name="직사각형 20"/>
            <p:cNvSpPr/>
            <p:nvPr/>
          </p:nvSpPr>
          <p:spPr>
            <a:xfrm>
              <a:off x="6120173" y="0"/>
              <a:ext cx="1960596" cy="1492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2" name="Picture 3" descr="C:\Users\Kim Hyein\Desktop\한국청소년활동진흥원 학교교육과정과 청소년활동 연계강의 프레젠테이션 제작\png\110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6220261" y="76874"/>
              <a:ext cx="1769310" cy="1332581"/>
            </a:xfrm>
            <a:prstGeom prst="rect">
              <a:avLst/>
            </a:prstGeom>
            <a:noFill/>
          </p:spPr>
        </p:pic>
        <p:pic>
          <p:nvPicPr>
            <p:cNvPr id="23" name="Picture 6" descr="C:\Users\Kim Hyein\Desktop\한국청소년활동진흥원 학교교육과정과 청소년활동 연계강의 프레젠테이션 제작\png\103-1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187011" y="76556"/>
              <a:ext cx="1434162" cy="1164581"/>
            </a:xfrm>
            <a:prstGeom prst="rect">
              <a:avLst/>
            </a:prstGeom>
            <a:noFill/>
          </p:spPr>
        </p:pic>
      </p:grpSp>
      <p:grpSp>
        <p:nvGrpSpPr>
          <p:cNvPr id="24" name="그룹 23"/>
          <p:cNvGrpSpPr/>
          <p:nvPr/>
        </p:nvGrpSpPr>
        <p:grpSpPr>
          <a:xfrm>
            <a:off x="179512" y="-1503548"/>
            <a:ext cx="1778953" cy="1354431"/>
            <a:chOff x="6120173" y="0"/>
            <a:chExt cx="1960596" cy="1492727"/>
          </a:xfrm>
        </p:grpSpPr>
        <p:sp>
          <p:nvSpPr>
            <p:cNvPr id="25" name="직사각형 24"/>
            <p:cNvSpPr/>
            <p:nvPr/>
          </p:nvSpPr>
          <p:spPr>
            <a:xfrm>
              <a:off x="6120173" y="0"/>
              <a:ext cx="1960596" cy="1492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6" name="Picture 3" descr="C:\Users\Kim Hyein\Desktop\한국청소년활동진흥원 학교교육과정과 청소년활동 연계강의 프레젠테이션 제작\png\110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6220261" y="76874"/>
              <a:ext cx="1769310" cy="1332581"/>
            </a:xfrm>
            <a:prstGeom prst="rect">
              <a:avLst/>
            </a:prstGeom>
            <a:noFill/>
          </p:spPr>
        </p:pic>
        <p:pic>
          <p:nvPicPr>
            <p:cNvPr id="27" name="Picture 6" descr="C:\Users\Kim Hyein\Desktop\한국청소년활동진흥원 학교교육과정과 청소년활동 연계강의 프레젠테이션 제작\png\103-1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187011" y="76556"/>
              <a:ext cx="1434162" cy="1164581"/>
            </a:xfrm>
            <a:prstGeom prst="rect">
              <a:avLst/>
            </a:prstGeom>
            <a:noFill/>
          </p:spPr>
        </p:pic>
      </p:grpSp>
      <p:grpSp>
        <p:nvGrpSpPr>
          <p:cNvPr id="28" name="그룹 27"/>
          <p:cNvGrpSpPr/>
          <p:nvPr/>
        </p:nvGrpSpPr>
        <p:grpSpPr>
          <a:xfrm>
            <a:off x="9288524" y="1124744"/>
            <a:ext cx="3273176" cy="2492078"/>
            <a:chOff x="6120173" y="0"/>
            <a:chExt cx="1960596" cy="1492727"/>
          </a:xfrm>
        </p:grpSpPr>
        <p:sp>
          <p:nvSpPr>
            <p:cNvPr id="29" name="직사각형 28"/>
            <p:cNvSpPr/>
            <p:nvPr/>
          </p:nvSpPr>
          <p:spPr>
            <a:xfrm>
              <a:off x="6120173" y="0"/>
              <a:ext cx="1960596" cy="1492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0" name="Picture 3" descr="C:\Users\Kim Hyein\Desktop\한국청소년활동진흥원 학교교육과정과 청소년활동 연계강의 프레젠테이션 제작\png\110.png"/>
            <p:cNvPicPr>
              <a:picLocks noChangeAspect="1" noChangeArrowheads="1"/>
            </p:cNvPicPr>
            <p:nvPr/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6220261" y="76874"/>
              <a:ext cx="1769310" cy="1332581"/>
            </a:xfrm>
            <a:prstGeom prst="rect">
              <a:avLst/>
            </a:prstGeom>
            <a:noFill/>
          </p:spPr>
        </p:pic>
        <p:pic>
          <p:nvPicPr>
            <p:cNvPr id="31" name="Picture 6" descr="C:\Users\Kim Hyein\Desktop\한국청소년활동진흥원 학교교육과정과 청소년활동 연계강의 프레젠테이션 제작\png\103-1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187011" y="76556"/>
              <a:ext cx="1434162" cy="1164581"/>
            </a:xfrm>
            <a:prstGeom prst="rect">
              <a:avLst/>
            </a:prstGeom>
            <a:noFill/>
          </p:spPr>
        </p:pic>
      </p:grpSp>
      <p:grpSp>
        <p:nvGrpSpPr>
          <p:cNvPr id="32" name="그룹 31"/>
          <p:cNvGrpSpPr/>
          <p:nvPr/>
        </p:nvGrpSpPr>
        <p:grpSpPr>
          <a:xfrm>
            <a:off x="-3240868" y="5589240"/>
            <a:ext cx="2336290" cy="1778767"/>
            <a:chOff x="1" y="0"/>
            <a:chExt cx="1960596" cy="1492727"/>
          </a:xfrm>
        </p:grpSpPr>
        <p:sp>
          <p:nvSpPr>
            <p:cNvPr id="33" name="직사각형 32"/>
            <p:cNvSpPr/>
            <p:nvPr/>
          </p:nvSpPr>
          <p:spPr>
            <a:xfrm>
              <a:off x="1" y="0"/>
              <a:ext cx="1960596" cy="1492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4" name="Picture 3" descr="C:\Users\Kim Hyein\Desktop\한국청소년활동진흥원 학교교육과정과 청소년활동 연계강의 프레젠테이션 제작\png\110.png"/>
            <p:cNvPicPr>
              <a:picLocks noChangeAspect="1" noChangeArrowheads="1"/>
            </p:cNvPicPr>
            <p:nvPr/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100089" y="76874"/>
              <a:ext cx="1769310" cy="1332581"/>
            </a:xfrm>
            <a:prstGeom prst="rect">
              <a:avLst/>
            </a:prstGeom>
            <a:noFill/>
          </p:spPr>
        </p:pic>
        <p:pic>
          <p:nvPicPr>
            <p:cNvPr id="35" name="Picture 6" descr="C:\Users\Kim Hyein\Desktop\한국청소년활동진흥원 학교교육과정과 청소년활동 연계강의 프레젠테이션 제작\png\103-1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6839" y="76556"/>
              <a:ext cx="1434162" cy="1164581"/>
            </a:xfrm>
            <a:prstGeom prst="rect">
              <a:avLst/>
            </a:prstGeom>
            <a:noFill/>
          </p:spPr>
        </p:pic>
      </p:grpSp>
      <p:grpSp>
        <p:nvGrpSpPr>
          <p:cNvPr id="36" name="그룹 35"/>
          <p:cNvGrpSpPr/>
          <p:nvPr/>
        </p:nvGrpSpPr>
        <p:grpSpPr>
          <a:xfrm>
            <a:off x="-2520788" y="4941168"/>
            <a:ext cx="2269369" cy="1727816"/>
            <a:chOff x="1" y="0"/>
            <a:chExt cx="1960596" cy="1492727"/>
          </a:xfrm>
        </p:grpSpPr>
        <p:sp>
          <p:nvSpPr>
            <p:cNvPr id="37" name="직사각형 36"/>
            <p:cNvSpPr/>
            <p:nvPr/>
          </p:nvSpPr>
          <p:spPr>
            <a:xfrm>
              <a:off x="1" y="0"/>
              <a:ext cx="1960596" cy="1492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8" name="Picture 3" descr="C:\Users\Kim Hyein\Desktop\한국청소년활동진흥원 학교교육과정과 청소년활동 연계강의 프레젠테이션 제작\png\110.png"/>
            <p:cNvPicPr>
              <a:picLocks noChangeAspect="1" noChangeArrowheads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100089" y="76874"/>
              <a:ext cx="1769310" cy="1332581"/>
            </a:xfrm>
            <a:prstGeom prst="rect">
              <a:avLst/>
            </a:prstGeom>
            <a:noFill/>
          </p:spPr>
        </p:pic>
        <p:pic>
          <p:nvPicPr>
            <p:cNvPr id="39" name="Picture 6" descr="C:\Users\Kim Hyein\Desktop\한국청소년활동진흥원 학교교육과정과 청소년활동 연계강의 프레젠테이션 제작\png\103-1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6839" y="76556"/>
              <a:ext cx="1434162" cy="1164581"/>
            </a:xfrm>
            <a:prstGeom prst="rect">
              <a:avLst/>
            </a:prstGeom>
            <a:noFill/>
          </p:spPr>
        </p:pic>
      </p:grpSp>
      <p:grpSp>
        <p:nvGrpSpPr>
          <p:cNvPr id="40" name="그룹 39"/>
          <p:cNvGrpSpPr/>
          <p:nvPr/>
        </p:nvGrpSpPr>
        <p:grpSpPr>
          <a:xfrm>
            <a:off x="9288524" y="3537012"/>
            <a:ext cx="2482116" cy="1889795"/>
            <a:chOff x="1" y="0"/>
            <a:chExt cx="1960596" cy="1492727"/>
          </a:xfrm>
        </p:grpSpPr>
        <p:sp>
          <p:nvSpPr>
            <p:cNvPr id="41" name="직사각형 40"/>
            <p:cNvSpPr/>
            <p:nvPr/>
          </p:nvSpPr>
          <p:spPr>
            <a:xfrm>
              <a:off x="1" y="0"/>
              <a:ext cx="1960596" cy="1492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2" name="Picture 3" descr="C:\Users\Kim Hyein\Desktop\한국청소년활동진흥원 학교교육과정과 청소년활동 연계강의 프레젠테이션 제작\png\110.png"/>
            <p:cNvPicPr>
              <a:picLocks noChangeAspect="1" noChangeArrowheads="1"/>
            </p:cNvPicPr>
            <p:nvPr/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100089" y="76874"/>
              <a:ext cx="1769310" cy="1332581"/>
            </a:xfrm>
            <a:prstGeom prst="rect">
              <a:avLst/>
            </a:prstGeom>
            <a:noFill/>
          </p:spPr>
        </p:pic>
        <p:pic>
          <p:nvPicPr>
            <p:cNvPr id="43" name="Picture 6" descr="C:\Users\Kim Hyein\Desktop\한국청소년활동진흥원 학교교육과정과 청소년활동 연계강의 프레젠테이션 제작\png\103-1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6839" y="76556"/>
              <a:ext cx="1434162" cy="1164581"/>
            </a:xfrm>
            <a:prstGeom prst="rect">
              <a:avLst/>
            </a:prstGeom>
            <a:noFill/>
          </p:spPr>
        </p:pic>
      </p:grpSp>
      <p:grpSp>
        <p:nvGrpSpPr>
          <p:cNvPr id="44" name="그룹 43"/>
          <p:cNvGrpSpPr/>
          <p:nvPr/>
        </p:nvGrpSpPr>
        <p:grpSpPr>
          <a:xfrm>
            <a:off x="5906828" y="7281428"/>
            <a:ext cx="3273176" cy="2492078"/>
            <a:chOff x="6120173" y="0"/>
            <a:chExt cx="1960596" cy="1492727"/>
          </a:xfrm>
        </p:grpSpPr>
        <p:sp>
          <p:nvSpPr>
            <p:cNvPr id="45" name="직사각형 44"/>
            <p:cNvSpPr/>
            <p:nvPr/>
          </p:nvSpPr>
          <p:spPr>
            <a:xfrm>
              <a:off x="6120173" y="0"/>
              <a:ext cx="1960596" cy="1492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6" name="Picture 3" descr="C:\Users\Kim Hyein\Desktop\한국청소년활동진흥원 학교교육과정과 청소년활동 연계강의 프레젠테이션 제작\png\110.png"/>
            <p:cNvPicPr>
              <a:picLocks noChangeAspect="1" noChangeArrowheads="1"/>
            </p:cNvPicPr>
            <p:nvPr/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6220261" y="76874"/>
              <a:ext cx="1769309" cy="1332581"/>
            </a:xfrm>
            <a:prstGeom prst="rect">
              <a:avLst/>
            </a:prstGeom>
            <a:noFill/>
          </p:spPr>
        </p:pic>
        <p:pic>
          <p:nvPicPr>
            <p:cNvPr id="47" name="Picture 6" descr="C:\Users\Kim Hyein\Desktop\한국청소년활동진흥원 학교교육과정과 청소년활동 연계강의 프레젠테이션 제작\png\103-1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187011" y="76556"/>
              <a:ext cx="1434162" cy="1164581"/>
            </a:xfrm>
            <a:prstGeom prst="rect">
              <a:avLst/>
            </a:prstGeom>
            <a:noFill/>
          </p:spPr>
        </p:pic>
      </p:grpSp>
      <p:grpSp>
        <p:nvGrpSpPr>
          <p:cNvPr id="48" name="그룹 47"/>
          <p:cNvGrpSpPr/>
          <p:nvPr/>
        </p:nvGrpSpPr>
        <p:grpSpPr>
          <a:xfrm>
            <a:off x="1403648" y="7281428"/>
            <a:ext cx="3273176" cy="2492078"/>
            <a:chOff x="6120173" y="0"/>
            <a:chExt cx="1960596" cy="1492727"/>
          </a:xfrm>
        </p:grpSpPr>
        <p:sp>
          <p:nvSpPr>
            <p:cNvPr id="49" name="직사각형 48"/>
            <p:cNvSpPr/>
            <p:nvPr/>
          </p:nvSpPr>
          <p:spPr>
            <a:xfrm>
              <a:off x="6120173" y="0"/>
              <a:ext cx="1960596" cy="1492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0" name="Picture 3" descr="C:\Users\Kim Hyein\Desktop\한국청소년활동진흥원 학교교육과정과 청소년활동 연계강의 프레젠테이션 제작\png\110.png"/>
            <p:cNvPicPr>
              <a:picLocks noChangeAspect="1" noChangeArrowheads="1"/>
            </p:cNvPicPr>
            <p:nvPr/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6220261" y="76874"/>
              <a:ext cx="1769309" cy="1332580"/>
            </a:xfrm>
            <a:prstGeom prst="rect">
              <a:avLst/>
            </a:prstGeom>
            <a:noFill/>
          </p:spPr>
        </p:pic>
        <p:pic>
          <p:nvPicPr>
            <p:cNvPr id="51" name="Picture 6" descr="C:\Users\Kim Hyein\Desktop\한국청소년활동진흥원 학교교육과정과 청소년활동 연계강의 프레젠테이션 제작\png\103-1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187011" y="76556"/>
              <a:ext cx="1434162" cy="1164581"/>
            </a:xfrm>
            <a:prstGeom prst="rect">
              <a:avLst/>
            </a:prstGeom>
            <a:noFill/>
          </p:spPr>
        </p:pic>
      </p:grpSp>
      <p:grpSp>
        <p:nvGrpSpPr>
          <p:cNvPr id="52" name="그룹 51"/>
          <p:cNvGrpSpPr/>
          <p:nvPr/>
        </p:nvGrpSpPr>
        <p:grpSpPr>
          <a:xfrm>
            <a:off x="9288524" y="5589240"/>
            <a:ext cx="2196244" cy="1672141"/>
            <a:chOff x="4067945" y="0"/>
            <a:chExt cx="1960596" cy="1492727"/>
          </a:xfrm>
        </p:grpSpPr>
        <p:sp>
          <p:nvSpPr>
            <p:cNvPr id="53" name="직사각형 52"/>
            <p:cNvSpPr/>
            <p:nvPr/>
          </p:nvSpPr>
          <p:spPr>
            <a:xfrm>
              <a:off x="4067945" y="0"/>
              <a:ext cx="1960596" cy="1492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4" name="Picture 3" descr="C:\Users\Kim Hyein\Desktop\한국청소년활동진흥원 학교교육과정과 청소년활동 연계강의 프레젠테이션 제작\png\110.png"/>
            <p:cNvPicPr>
              <a:picLocks noChangeAspect="1" noChangeArrowheads="1"/>
            </p:cNvPicPr>
            <p:nvPr/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4168033" y="76874"/>
              <a:ext cx="1769310" cy="1332581"/>
            </a:xfrm>
            <a:prstGeom prst="rect">
              <a:avLst/>
            </a:prstGeom>
            <a:noFill/>
          </p:spPr>
        </p:pic>
        <p:pic>
          <p:nvPicPr>
            <p:cNvPr id="55" name="Picture 6" descr="C:\Users\Kim Hyein\Desktop\한국청소년활동진흥원 학교교육과정과 청소년활동 연계강의 프레젠테이션 제작\png\103-1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4134783" y="76556"/>
              <a:ext cx="1434162" cy="1164581"/>
            </a:xfrm>
            <a:prstGeom prst="rect">
              <a:avLst/>
            </a:prstGeom>
            <a:noFill/>
          </p:spPr>
        </p:pic>
      </p:grpSp>
      <p:sp>
        <p:nvSpPr>
          <p:cNvPr id="56" name="메인텍스트"/>
          <p:cNvSpPr txBox="1"/>
          <p:nvPr/>
        </p:nvSpPr>
        <p:spPr>
          <a:xfrm>
            <a:off x="2555776" y="2636912"/>
            <a:ext cx="100694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7990" tIns="0" rIns="0" bIns="0">
            <a:spAutoFit/>
            <a:scene3d>
              <a:camera prst="orthographicFront"/>
              <a:lightRig rig="glow" dir="t"/>
            </a:scene3d>
            <a:sp3d prstMaterial="softEdge">
              <a:bevelT w="1270" h="1270"/>
            </a:sp3d>
          </a:bodyPr>
          <a:lstStyle/>
          <a:p>
            <a:pPr algn="ctr" eaLnBrk="0" latinLnBrk="0" hangingPunct="0">
              <a:defRPr/>
            </a:pPr>
            <a:r>
              <a:rPr lang="ko-KR" altLang="en-US" sz="6000" smtClean="0">
                <a:latin typeface="-윤고딕340" pitchFamily="18" charset="-127"/>
                <a:ea typeface="-윤고딕340" pitchFamily="18" charset="-127"/>
                <a:cs typeface="Arial" pitchFamily="34" charset="0"/>
              </a:rPr>
              <a:t>감</a:t>
            </a:r>
          </a:p>
        </p:txBody>
      </p:sp>
      <p:grpSp>
        <p:nvGrpSpPr>
          <p:cNvPr id="57" name="그룹 56"/>
          <p:cNvGrpSpPr/>
          <p:nvPr/>
        </p:nvGrpSpPr>
        <p:grpSpPr>
          <a:xfrm>
            <a:off x="5652120" y="-1647564"/>
            <a:ext cx="1870010" cy="1421678"/>
            <a:chOff x="2627785" y="3392996"/>
            <a:chExt cx="3168352" cy="2412268"/>
          </a:xfrm>
        </p:grpSpPr>
        <p:grpSp>
          <p:nvGrpSpPr>
            <p:cNvPr id="58" name="그룹 38"/>
            <p:cNvGrpSpPr/>
            <p:nvPr/>
          </p:nvGrpSpPr>
          <p:grpSpPr>
            <a:xfrm>
              <a:off x="2627785" y="3392996"/>
              <a:ext cx="3168352" cy="2412268"/>
              <a:chOff x="791581" y="2132856"/>
              <a:chExt cx="3168352" cy="2412268"/>
            </a:xfrm>
          </p:grpSpPr>
          <p:sp>
            <p:nvSpPr>
              <p:cNvPr id="60" name="직사각형 59"/>
              <p:cNvSpPr/>
              <p:nvPr/>
            </p:nvSpPr>
            <p:spPr>
              <a:xfrm>
                <a:off x="791581" y="2132856"/>
                <a:ext cx="3168352" cy="2412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1" name="Picture 3" descr="C:\Users\Kim Hyein\Desktop\한국청소년활동진흥원 학교교육과정과 청소년활동 연계강의 프레젠테이션 제작\png\110.png"/>
              <p:cNvPicPr>
                <a:picLocks noChangeAspect="1" noChangeArrowheads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 bwMode="auto">
              <a:xfrm>
                <a:off x="955411" y="2257084"/>
                <a:ext cx="2855053" cy="2153471"/>
              </a:xfrm>
              <a:prstGeom prst="rect">
                <a:avLst/>
              </a:prstGeom>
              <a:noFill/>
            </p:spPr>
          </p:pic>
        </p:grpSp>
        <p:pic>
          <p:nvPicPr>
            <p:cNvPr id="59" name="Picture 6" descr="C:\Users\Kim Hyein\Desktop\한국청소년활동진흥원 학교교육과정과 청소년활동 연계강의 프레젠테이션 제작\png\103-1.png"/>
            <p:cNvPicPr>
              <a:picLocks noChangeAspect="1" noChangeArrowheads="1"/>
            </p:cNvPicPr>
            <p:nvPr/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2735796" y="3516711"/>
              <a:ext cx="2317624" cy="1881979"/>
            </a:xfrm>
            <a:prstGeom prst="rect">
              <a:avLst/>
            </a:prstGeom>
            <a:noFill/>
          </p:spPr>
        </p:pic>
      </p:grpSp>
      <p:grpSp>
        <p:nvGrpSpPr>
          <p:cNvPr id="62" name="그룹 61"/>
          <p:cNvGrpSpPr/>
          <p:nvPr/>
        </p:nvGrpSpPr>
        <p:grpSpPr>
          <a:xfrm flipH="1">
            <a:off x="-1476672" y="7785484"/>
            <a:ext cx="1938842" cy="1476164"/>
            <a:chOff x="2051721" y="0"/>
            <a:chExt cx="1960596" cy="1492727"/>
          </a:xfrm>
        </p:grpSpPr>
        <p:sp>
          <p:nvSpPr>
            <p:cNvPr id="63" name="직사각형 62"/>
            <p:cNvSpPr/>
            <p:nvPr/>
          </p:nvSpPr>
          <p:spPr>
            <a:xfrm>
              <a:off x="2051721" y="0"/>
              <a:ext cx="1960596" cy="1492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4" name="Picture 3" descr="C:\Users\Kim Hyein\Desktop\한국청소년활동진흥원 학교교육과정과 청소년활동 연계강의 프레젠테이션 제작\png\110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151809" y="76874"/>
              <a:ext cx="1769310" cy="1332581"/>
            </a:xfrm>
            <a:prstGeom prst="rect">
              <a:avLst/>
            </a:prstGeom>
            <a:noFill/>
          </p:spPr>
        </p:pic>
        <p:pic>
          <p:nvPicPr>
            <p:cNvPr id="65" name="Picture 6" descr="C:\Users\Kim Hyein\Desktop\한국청소년활동진흥원 학교교육과정과 청소년활동 연계강의 프레젠테이션 제작\png\103-1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118559" y="76556"/>
              <a:ext cx="1434162" cy="1164581"/>
            </a:xfrm>
            <a:prstGeom prst="rect">
              <a:avLst/>
            </a:prstGeom>
            <a:noFill/>
          </p:spPr>
        </p:pic>
      </p:grpSp>
      <p:sp>
        <p:nvSpPr>
          <p:cNvPr id="66" name="타원 65"/>
          <p:cNvSpPr/>
          <p:nvPr/>
        </p:nvSpPr>
        <p:spPr>
          <a:xfrm>
            <a:off x="5112060" y="2852936"/>
            <a:ext cx="864096" cy="864096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타원 66"/>
          <p:cNvSpPr/>
          <p:nvPr/>
        </p:nvSpPr>
        <p:spPr>
          <a:xfrm>
            <a:off x="4716016" y="3176972"/>
            <a:ext cx="243408" cy="243408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타원 67"/>
          <p:cNvSpPr/>
          <p:nvPr/>
        </p:nvSpPr>
        <p:spPr>
          <a:xfrm>
            <a:off x="2843808" y="2807930"/>
            <a:ext cx="1161129" cy="1161129"/>
          </a:xfrm>
          <a:prstGeom prst="ellipse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타원 68"/>
          <p:cNvSpPr/>
          <p:nvPr/>
        </p:nvSpPr>
        <p:spPr>
          <a:xfrm>
            <a:off x="3527884" y="2330878"/>
            <a:ext cx="810090" cy="810090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타원 69"/>
          <p:cNvSpPr/>
          <p:nvPr/>
        </p:nvSpPr>
        <p:spPr>
          <a:xfrm>
            <a:off x="4175956" y="3645024"/>
            <a:ext cx="675075" cy="675075"/>
          </a:xfrm>
          <a:prstGeom prst="ellipse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타원 70"/>
          <p:cNvSpPr/>
          <p:nvPr/>
        </p:nvSpPr>
        <p:spPr>
          <a:xfrm>
            <a:off x="6588224" y="3663026"/>
            <a:ext cx="162018" cy="162018"/>
          </a:xfrm>
          <a:prstGeom prst="ellipse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타원 71"/>
          <p:cNvSpPr/>
          <p:nvPr/>
        </p:nvSpPr>
        <p:spPr>
          <a:xfrm>
            <a:off x="2411760" y="3078088"/>
            <a:ext cx="243408" cy="243408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타원 72"/>
          <p:cNvSpPr/>
          <p:nvPr/>
        </p:nvSpPr>
        <p:spPr>
          <a:xfrm>
            <a:off x="5616116" y="3969060"/>
            <a:ext cx="324036" cy="324036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타원 73"/>
          <p:cNvSpPr/>
          <p:nvPr/>
        </p:nvSpPr>
        <p:spPr>
          <a:xfrm>
            <a:off x="3995936" y="1997840"/>
            <a:ext cx="567063" cy="567063"/>
          </a:xfrm>
          <a:prstGeom prst="ellipse">
            <a:avLst/>
          </a:prstGeom>
          <a:solidFill>
            <a:srgbClr val="7030A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타원 74"/>
          <p:cNvSpPr/>
          <p:nvPr/>
        </p:nvSpPr>
        <p:spPr>
          <a:xfrm>
            <a:off x="3527884" y="3987062"/>
            <a:ext cx="216024" cy="216024"/>
          </a:xfrm>
          <a:prstGeom prst="ellipse">
            <a:avLst/>
          </a:prstGeom>
          <a:solidFill>
            <a:srgbClr val="7030A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타원 75"/>
          <p:cNvSpPr/>
          <p:nvPr/>
        </p:nvSpPr>
        <p:spPr>
          <a:xfrm>
            <a:off x="3563888" y="3573016"/>
            <a:ext cx="864096" cy="864096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타원 76"/>
          <p:cNvSpPr/>
          <p:nvPr/>
        </p:nvSpPr>
        <p:spPr>
          <a:xfrm>
            <a:off x="4319972" y="3365992"/>
            <a:ext cx="999111" cy="999111"/>
          </a:xfrm>
          <a:prstGeom prst="ellipse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타원 77"/>
          <p:cNvSpPr/>
          <p:nvPr/>
        </p:nvSpPr>
        <p:spPr>
          <a:xfrm>
            <a:off x="4716016" y="2168860"/>
            <a:ext cx="432048" cy="432048"/>
          </a:xfrm>
          <a:prstGeom prst="ellipse">
            <a:avLst/>
          </a:prstGeom>
          <a:solidFill>
            <a:srgbClr val="7030A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타원 78"/>
          <p:cNvSpPr/>
          <p:nvPr/>
        </p:nvSpPr>
        <p:spPr>
          <a:xfrm>
            <a:off x="3419872" y="3104964"/>
            <a:ext cx="1350150" cy="1350150"/>
          </a:xfrm>
          <a:prstGeom prst="ellipse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타원 79"/>
          <p:cNvSpPr/>
          <p:nvPr/>
        </p:nvSpPr>
        <p:spPr>
          <a:xfrm>
            <a:off x="4067944" y="2321876"/>
            <a:ext cx="1323147" cy="1323147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타원 80"/>
          <p:cNvSpPr/>
          <p:nvPr/>
        </p:nvSpPr>
        <p:spPr>
          <a:xfrm>
            <a:off x="5364088" y="4482244"/>
            <a:ext cx="243408" cy="243408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타원 81"/>
          <p:cNvSpPr/>
          <p:nvPr/>
        </p:nvSpPr>
        <p:spPr>
          <a:xfrm>
            <a:off x="4031940" y="3005952"/>
            <a:ext cx="999111" cy="999111"/>
          </a:xfrm>
          <a:prstGeom prst="ellipse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타원 82"/>
          <p:cNvSpPr/>
          <p:nvPr/>
        </p:nvSpPr>
        <p:spPr>
          <a:xfrm>
            <a:off x="3203848" y="1925960"/>
            <a:ext cx="243408" cy="243408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타원 83"/>
          <p:cNvSpPr/>
          <p:nvPr/>
        </p:nvSpPr>
        <p:spPr>
          <a:xfrm>
            <a:off x="2735796" y="2888940"/>
            <a:ext cx="216024" cy="216024"/>
          </a:xfrm>
          <a:prstGeom prst="ellipse">
            <a:avLst/>
          </a:prstGeom>
          <a:solidFill>
            <a:srgbClr val="7030A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타원 84"/>
          <p:cNvSpPr/>
          <p:nvPr/>
        </p:nvSpPr>
        <p:spPr>
          <a:xfrm>
            <a:off x="4427984" y="4923166"/>
            <a:ext cx="162018" cy="162018"/>
          </a:xfrm>
          <a:prstGeom prst="ellipse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타원 85"/>
          <p:cNvSpPr/>
          <p:nvPr/>
        </p:nvSpPr>
        <p:spPr>
          <a:xfrm>
            <a:off x="3635896" y="3248980"/>
            <a:ext cx="243408" cy="243408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타원 86"/>
          <p:cNvSpPr/>
          <p:nvPr/>
        </p:nvSpPr>
        <p:spPr>
          <a:xfrm>
            <a:off x="3311860" y="3717032"/>
            <a:ext cx="162018" cy="162018"/>
          </a:xfrm>
          <a:prstGeom prst="ellipse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타원 87"/>
          <p:cNvSpPr/>
          <p:nvPr/>
        </p:nvSpPr>
        <p:spPr>
          <a:xfrm>
            <a:off x="4391980" y="2708920"/>
            <a:ext cx="864096" cy="864096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타원 88"/>
          <p:cNvSpPr/>
          <p:nvPr/>
        </p:nvSpPr>
        <p:spPr>
          <a:xfrm>
            <a:off x="3599892" y="3537012"/>
            <a:ext cx="243408" cy="243408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타원 89"/>
          <p:cNvSpPr/>
          <p:nvPr/>
        </p:nvSpPr>
        <p:spPr>
          <a:xfrm>
            <a:off x="4752020" y="3414890"/>
            <a:ext cx="929779" cy="929779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타원 90"/>
          <p:cNvSpPr/>
          <p:nvPr/>
        </p:nvSpPr>
        <p:spPr>
          <a:xfrm>
            <a:off x="5400092" y="3987062"/>
            <a:ext cx="702078" cy="702078"/>
          </a:xfrm>
          <a:prstGeom prst="ellipse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타원 91"/>
          <p:cNvSpPr/>
          <p:nvPr/>
        </p:nvSpPr>
        <p:spPr>
          <a:xfrm>
            <a:off x="3671900" y="4005064"/>
            <a:ext cx="243408" cy="243408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타원 92"/>
          <p:cNvSpPr/>
          <p:nvPr/>
        </p:nvSpPr>
        <p:spPr>
          <a:xfrm>
            <a:off x="3779912" y="1637928"/>
            <a:ext cx="243408" cy="243408"/>
          </a:xfrm>
          <a:prstGeom prst="ellipse">
            <a:avLst/>
          </a:prstGeom>
          <a:solidFill>
            <a:srgbClr val="7030A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타원 93"/>
          <p:cNvSpPr/>
          <p:nvPr/>
        </p:nvSpPr>
        <p:spPr>
          <a:xfrm>
            <a:off x="5112060" y="3176972"/>
            <a:ext cx="243408" cy="243408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타원 94"/>
          <p:cNvSpPr/>
          <p:nvPr/>
        </p:nvSpPr>
        <p:spPr>
          <a:xfrm>
            <a:off x="6192180" y="3573016"/>
            <a:ext cx="216024" cy="216024"/>
          </a:xfrm>
          <a:prstGeom prst="ellipse">
            <a:avLst/>
          </a:prstGeom>
          <a:solidFill>
            <a:srgbClr val="7030A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타원 95"/>
          <p:cNvSpPr/>
          <p:nvPr/>
        </p:nvSpPr>
        <p:spPr>
          <a:xfrm>
            <a:off x="5112060" y="4950296"/>
            <a:ext cx="243408" cy="243408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타원 96"/>
          <p:cNvSpPr/>
          <p:nvPr/>
        </p:nvSpPr>
        <p:spPr>
          <a:xfrm>
            <a:off x="6444208" y="2744924"/>
            <a:ext cx="216024" cy="216024"/>
          </a:xfrm>
          <a:prstGeom prst="ellipse">
            <a:avLst/>
          </a:prstGeom>
          <a:solidFill>
            <a:srgbClr val="7030A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타원 97"/>
          <p:cNvSpPr/>
          <p:nvPr/>
        </p:nvSpPr>
        <p:spPr>
          <a:xfrm>
            <a:off x="4644008" y="2924944"/>
            <a:ext cx="243408" cy="243408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타원 98"/>
          <p:cNvSpPr/>
          <p:nvPr/>
        </p:nvSpPr>
        <p:spPr>
          <a:xfrm>
            <a:off x="5616116" y="3717032"/>
            <a:ext cx="243408" cy="243408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타원 99"/>
          <p:cNvSpPr/>
          <p:nvPr/>
        </p:nvSpPr>
        <p:spPr>
          <a:xfrm>
            <a:off x="5292080" y="3140968"/>
            <a:ext cx="162018" cy="162018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타원 100"/>
          <p:cNvSpPr/>
          <p:nvPr/>
        </p:nvSpPr>
        <p:spPr>
          <a:xfrm>
            <a:off x="2771800" y="2402886"/>
            <a:ext cx="162018" cy="162018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타원 101"/>
          <p:cNvSpPr/>
          <p:nvPr/>
        </p:nvSpPr>
        <p:spPr>
          <a:xfrm>
            <a:off x="2987824" y="3410998"/>
            <a:ext cx="162018" cy="162018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타원 102"/>
          <p:cNvSpPr/>
          <p:nvPr/>
        </p:nvSpPr>
        <p:spPr>
          <a:xfrm>
            <a:off x="3239852" y="4059070"/>
            <a:ext cx="162018" cy="162018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타원 103"/>
          <p:cNvSpPr/>
          <p:nvPr/>
        </p:nvSpPr>
        <p:spPr>
          <a:xfrm>
            <a:off x="4608004" y="1574794"/>
            <a:ext cx="162018" cy="162018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타원 104"/>
          <p:cNvSpPr/>
          <p:nvPr/>
        </p:nvSpPr>
        <p:spPr>
          <a:xfrm>
            <a:off x="5184068" y="1844824"/>
            <a:ext cx="216024" cy="216024"/>
          </a:xfrm>
          <a:prstGeom prst="ellipse">
            <a:avLst/>
          </a:prstGeom>
          <a:solidFill>
            <a:srgbClr val="7030A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타원 105"/>
          <p:cNvSpPr/>
          <p:nvPr/>
        </p:nvSpPr>
        <p:spPr>
          <a:xfrm>
            <a:off x="5148064" y="4185084"/>
            <a:ext cx="432048" cy="432048"/>
          </a:xfrm>
          <a:prstGeom prst="ellipse">
            <a:avLst/>
          </a:prstGeom>
          <a:solidFill>
            <a:srgbClr val="7030A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메인텍스트"/>
          <p:cNvSpPr txBox="1"/>
          <p:nvPr/>
        </p:nvSpPr>
        <p:spPr>
          <a:xfrm>
            <a:off x="3310896" y="2636912"/>
            <a:ext cx="100694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7990" tIns="0" rIns="0" bIns="0">
            <a:spAutoFit/>
            <a:scene3d>
              <a:camera prst="orthographicFront"/>
              <a:lightRig rig="glow" dir="t"/>
            </a:scene3d>
            <a:sp3d prstMaterial="softEdge">
              <a:bevelT w="1270" h="1270"/>
            </a:sp3d>
          </a:bodyPr>
          <a:lstStyle/>
          <a:p>
            <a:pPr algn="ctr" eaLnBrk="0" latinLnBrk="0" hangingPunct="0">
              <a:defRPr/>
            </a:pPr>
            <a:r>
              <a:rPr lang="ko-KR" altLang="en-US" sz="6000" smtClean="0">
                <a:latin typeface="-윤고딕340" pitchFamily="18" charset="-127"/>
                <a:ea typeface="-윤고딕340" pitchFamily="18" charset="-127"/>
                <a:cs typeface="Arial" pitchFamily="34" charset="0"/>
              </a:rPr>
              <a:t>사</a:t>
            </a:r>
          </a:p>
        </p:txBody>
      </p:sp>
      <p:sp>
        <p:nvSpPr>
          <p:cNvPr id="108" name="메인텍스트"/>
          <p:cNvSpPr txBox="1"/>
          <p:nvPr/>
        </p:nvSpPr>
        <p:spPr>
          <a:xfrm>
            <a:off x="4066016" y="2636912"/>
            <a:ext cx="100694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7990" tIns="0" rIns="0" bIns="0">
            <a:spAutoFit/>
            <a:scene3d>
              <a:camera prst="orthographicFront"/>
              <a:lightRig rig="glow" dir="t"/>
            </a:scene3d>
            <a:sp3d prstMaterial="softEdge">
              <a:bevelT w="1270" h="1270"/>
            </a:sp3d>
          </a:bodyPr>
          <a:lstStyle/>
          <a:p>
            <a:pPr algn="ctr" eaLnBrk="0" latinLnBrk="0" hangingPunct="0">
              <a:defRPr/>
            </a:pPr>
            <a:r>
              <a:rPr lang="ko-KR" altLang="en-US" sz="6000" smtClean="0">
                <a:latin typeface="-윤고딕340" pitchFamily="18" charset="-127"/>
                <a:ea typeface="-윤고딕340" pitchFamily="18" charset="-127"/>
                <a:cs typeface="Arial" pitchFamily="34" charset="0"/>
              </a:rPr>
              <a:t>합</a:t>
            </a:r>
          </a:p>
        </p:txBody>
      </p:sp>
      <p:sp>
        <p:nvSpPr>
          <p:cNvPr id="109" name="메인텍스트"/>
          <p:cNvSpPr txBox="1"/>
          <p:nvPr/>
        </p:nvSpPr>
        <p:spPr>
          <a:xfrm>
            <a:off x="4821136" y="2636912"/>
            <a:ext cx="100694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7990" tIns="0" rIns="0" bIns="0">
            <a:spAutoFit/>
            <a:scene3d>
              <a:camera prst="orthographicFront"/>
              <a:lightRig rig="glow" dir="t"/>
            </a:scene3d>
            <a:sp3d prstMaterial="softEdge">
              <a:bevelT w="1270" h="1270"/>
            </a:sp3d>
          </a:bodyPr>
          <a:lstStyle/>
          <a:p>
            <a:pPr algn="ctr" eaLnBrk="0" latinLnBrk="0" hangingPunct="0">
              <a:defRPr/>
            </a:pPr>
            <a:r>
              <a:rPr lang="ko-KR" altLang="en-US" sz="6000" smtClean="0">
                <a:latin typeface="-윤고딕340" pitchFamily="18" charset="-127"/>
                <a:ea typeface="-윤고딕340" pitchFamily="18" charset="-127"/>
                <a:cs typeface="Arial" pitchFamily="34" charset="0"/>
              </a:rPr>
              <a:t>니</a:t>
            </a:r>
          </a:p>
        </p:txBody>
      </p:sp>
      <p:sp>
        <p:nvSpPr>
          <p:cNvPr id="110" name="메인텍스트"/>
          <p:cNvSpPr txBox="1"/>
          <p:nvPr/>
        </p:nvSpPr>
        <p:spPr>
          <a:xfrm>
            <a:off x="5576258" y="2636912"/>
            <a:ext cx="100694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7990" tIns="0" rIns="0" bIns="0">
            <a:spAutoFit/>
            <a:scene3d>
              <a:camera prst="orthographicFront"/>
              <a:lightRig rig="glow" dir="t"/>
            </a:scene3d>
            <a:sp3d prstMaterial="softEdge">
              <a:bevelT w="1270" h="1270"/>
            </a:sp3d>
          </a:bodyPr>
          <a:lstStyle/>
          <a:p>
            <a:pPr algn="ctr" eaLnBrk="0" latinLnBrk="0" hangingPunct="0">
              <a:defRPr/>
            </a:pPr>
            <a:r>
              <a:rPr lang="ko-KR" altLang="en-US" sz="6000" smtClean="0">
                <a:latin typeface="-윤고딕340" pitchFamily="18" charset="-127"/>
                <a:ea typeface="-윤고딕340" pitchFamily="18" charset="-127"/>
                <a:cs typeface="Arial" pitchFamily="34" charset="0"/>
              </a:rPr>
              <a:t>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11111E-6 3.7037E-6 L 0.70208 0.40231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0" y="201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94444E-6 -4.07407E-6 L 0.54757 -0.79004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00" y="-39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8" dur="5000" fill="hold"/>
                                        <p:tgtEl>
                                          <p:spTgt spid="62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3" presetClass="path" presetSubtype="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4.72222E-6 1.11111E-6 L 0.38298 0.58889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0" y="294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Scale>
                                      <p:cBhvr>
                                        <p:cTn id="25" dur="3000" fill="hold"/>
                                        <p:tgtEl>
                                          <p:spTgt spid="24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2.77778E-6 7.30805E-7 L 0.07309 0.68409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342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3000" fill="hold"/>
                                        <p:tgtEl>
                                          <p:spTgt spid="20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3" presetClass="path" presetSubtype="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5E-6 -2.26642E-6 L -0.23611 0.60454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302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9" dur="3000" fill="hold"/>
                                        <p:tgtEl>
                                          <p:spTgt spid="57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38298E-7 L -0.68334 0.50555 " pathEditMode="relative" rAng="0" ptsTypes="AA">
                                      <p:cBhvr>
                                        <p:cTn id="44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0" y="253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4000" fill="hold"/>
                                        <p:tgtEl>
                                          <p:spTgt spid="16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66667E-6 -2.14616E-6 L -0.7026 0.11749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00" y="59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3" dur="5000" fill="hold"/>
                                        <p:tgtEl>
                                          <p:spTgt spid="28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3.88889E-6 2.28492E-6 L -0.64757 -0.20051 " pathEditMode="relative" rAng="0" ptsTypes="AA">
                                      <p:cBhvr>
                                        <p:cTn id="58" dur="3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00" y="-100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60" dur="3500" fill="hold"/>
                                        <p:tgtEl>
                                          <p:spTgt spid="40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05458E-6 L -0.64357 -0.47826 " pathEditMode="relative" rAng="0" ptsTypes="AA">
                                      <p:cBhvr>
                                        <p:cTn id="65" dur="4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0" y="-239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4000" fill="hold"/>
                                        <p:tgtEl>
                                          <p:spTgt spid="52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1.48148E-6 L -0.33681 -0.78033 " pathEditMode="relative" rAng="0" ptsTypes="AA">
                                      <p:cBhvr>
                                        <p:cTn id="72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0" y="-390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74" dur="5000" fill="hold"/>
                                        <p:tgtEl>
                                          <p:spTgt spid="44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3" presetClass="path" presetSubtype="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4.72222E-6 1.48148E-6 L 0.16753 -0.79607 " pathEditMode="relative" rAng="0" ptsTypes="AA">
                                      <p:cBhvr>
                                        <p:cTn id="7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-3980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Scale>
                                      <p:cBhvr>
                                        <p:cTn id="81" dur="3000" fill="hold"/>
                                        <p:tgtEl>
                                          <p:spTgt spid="48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2.03515E-6 L 0.71875 -0.48103 " pathEditMode="relative" rAng="0" ptsTypes="AA">
                                      <p:cBhvr>
                                        <p:cTn id="8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00" y="-241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8" dur="5000" fill="hold"/>
                                        <p:tgtEl>
                                          <p:spTgt spid="32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68085E-6 L 0.64757 -0.39338 " pathEditMode="relative" rAng="0" ptsTypes="AA">
                                      <p:cBhvr>
                                        <p:cTn id="93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00" y="-1970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5000" fill="hold"/>
                                        <p:tgtEl>
                                          <p:spTgt spid="36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63" presetClass="path" presetSubtype="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72222E-6 -4.44444E-6 L 0.71475 0.0125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00" y="6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02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0.23628 -0.6037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-3020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fill="hold"/>
                                        <p:tgtEl>
                                          <p:spTgt spid="6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2" presetClass="path" presetSubtype="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66667E-6 -3.7037E-7 L 0.38281 -0.56505 " pathEditMode="relative" rAng="0" ptsTypes="AA">
                                      <p:cBhvr>
                                        <p:cTn id="118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0" y="-2830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" presetClass="emph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0" dur="1000" fill="hold"/>
                                        <p:tgtEl>
                                          <p:spTgt spid="6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path" presetSubtype="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7778E-7 -7.40741E-7 L -0.21858 -0.70069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0" y="-3500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6" presetClass="emph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0" dur="1000" fill="hold"/>
                                        <p:tgtEl>
                                          <p:spTgt spid="6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3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12604 -0.53542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2680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1000" fill="hold"/>
                                        <p:tgtEl>
                                          <p:spTgt spid="6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0035 0.55394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770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1000" fill="hold"/>
                                        <p:tgtEl>
                                          <p:spTgt spid="7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2" presetClass="path" presetSubtype="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66667E-6 1.85185E-6 L 0.38594 -0.16783 " pathEditMode="relative" rAng="0" ptsTypes="AA">
                                      <p:cBhvr>
                                        <p:cTn id="158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-8400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6" presetClass="emph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0" dur="1000" fill="hold"/>
                                        <p:tgtEl>
                                          <p:spTgt spid="7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2" presetClass="path" presetSubtype="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61111E-6 1.85185E-6 L -0.33663 -0.58542 " pathEditMode="relative" rAng="0" ptsTypes="AA">
                                      <p:cBhvr>
                                        <p:cTn id="1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0" y="-29300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70" dur="1000" fill="hold"/>
                                        <p:tgtEl>
                                          <p:spTgt spid="7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3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42" presetClass="path" presetSubtype="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7778E-6 -4.44444E-6 L 0.44097 0.45162 " pathEditMode="relative" rAng="0" ptsTypes="AA">
                                      <p:cBhvr>
                                        <p:cTn id="17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0" y="22600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6" presetClass="emph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80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3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-0.10035 -0.48032 " pathEditMode="relative" rAng="0" ptsTypes="AA">
                                      <p:cBhvr>
                                        <p:cTn id="188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24000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0" dur="1000" fill="hold"/>
                                        <p:tgtEl>
                                          <p:spTgt spid="7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3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2" presetClass="path" presetSubtype="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.55556E-7 -2.22222E-6 L -0.39757 0.475 " pathEditMode="relative" rAng="0" ptsTypes="AA">
                                      <p:cBhvr>
                                        <p:cTn id="198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0" y="23700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6" presetClass="emph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200" dur="1000" fill="hold"/>
                                        <p:tgtEl>
                                          <p:spTgt spid="7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3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42" presetClass="path" presetSubtype="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3.33333E-6 L -0.02952 0.57246 " pathEditMode="relative" rAng="0" ptsTypes="AA">
                                      <p:cBhvr>
                                        <p:cTn id="20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28600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0" dur="1000" fill="hold"/>
                                        <p:tgtEl>
                                          <p:spTgt spid="7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3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19688 0.63518 " pathEditMode="relative" rAng="0" ptsTypes="AA">
                                      <p:cBhvr>
                                        <p:cTn id="218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31800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0" dur="1000" fill="hold"/>
                                        <p:tgtEl>
                                          <p:spTgt spid="7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3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42" presetClass="path" presetSubtype="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2.96296E-6 L -0.70868 -0.27801 " pathEditMode="relative" rAng="0" ptsTypes="AA">
                                      <p:cBhvr>
                                        <p:cTn id="228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-13900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6" presetClass="emph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230" dur="1000" fill="hold"/>
                                        <p:tgtEl>
                                          <p:spTgt spid="7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3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-0.57882 0.30973 " pathEditMode="relative" rAng="0" ptsTypes="AA">
                                      <p:cBhvr>
                                        <p:cTn id="238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00" y="15500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0" dur="1000" fill="hold"/>
                                        <p:tgtEl>
                                          <p:spTgt spid="7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3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42" presetClass="path" presetSubtype="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.55556E-7 2.22222E-6 L 0.10035 -0.60093 " pathEditMode="relative" rAng="0" ptsTypes="AA">
                                      <p:cBhvr>
                                        <p:cTn id="248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3000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6" presetClass="emph" presetSubtype="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50" dur="1000" fill="hold"/>
                                        <p:tgtEl>
                                          <p:spTgt spid="8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3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42" presetClass="path" presetSubtype="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77778E-7 2.22222E-6 L 0.44688 0.48055 " pathEditMode="relative" rAng="0" ptsTypes="AA">
                                      <p:cBhvr>
                                        <p:cTn id="25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0" y="24000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6" presetClass="emp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60" dur="1000" fill="hold"/>
                                        <p:tgtEl>
                                          <p:spTgt spid="8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3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27378 0.66412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00" y="33200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0" dur="1000" fill="hold"/>
                                        <p:tgtEl>
                                          <p:spTgt spid="8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42" presetClass="path" presetSubtype="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4.44444E-6 -2.59259E-6 L -0.04132 -0.3544 " pathEditMode="relative" rAng="0" ptsTypes="AA">
                                      <p:cBhvr>
                                        <p:cTn id="27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-17700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6" presetClass="emp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80" dur="1000" fill="hold"/>
                                        <p:tgtEl>
                                          <p:spTgt spid="8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0.46458 -0.12592 " pathEditMode="relative" rAng="0" ptsTypes="AA">
                                      <p:cBhvr>
                                        <p:cTn id="288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0" y="-630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90" dur="1000" fill="hold"/>
                                        <p:tgtEl>
                                          <p:spTgt spid="8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grpId="3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0.0118 0.41482 " pathEditMode="relative" rAng="0" ptsTypes="AA">
                                      <p:cBhvr>
                                        <p:cTn id="298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070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00" dur="1000" fill="hold"/>
                                        <p:tgtEl>
                                          <p:spTgt spid="8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3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42" presetClass="path" presetSubtype="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5E-6 4.81481E-6 L -0.41094 -0.58982 " pathEditMode="relative" rAng="0" ptsTypes="AA">
                                      <p:cBhvr>
                                        <p:cTn id="30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00" y="-29500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6" presetClass="emp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10" dur="1000" fill="hold"/>
                                        <p:tgtEl>
                                          <p:spTgt spid="8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grpId="3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42" presetClass="path" presetSubtype="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05556E-6 -3.7037E-6 L -0.51285 0.4463 " pathEditMode="relative" rAng="0" ptsTypes="AA">
                                      <p:cBhvr>
                                        <p:cTn id="31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0" y="22300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6" presetClass="emp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20" dur="1000" fill="hold"/>
                                        <p:tgtEl>
                                          <p:spTgt spid="8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42" presetClass="path" presetSubtype="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16667E-6 -3.7037E-7 L 0.27553 -0.59306 " pathEditMode="relative" rAng="0" ptsTypes="AA">
                                      <p:cBhvr>
                                        <p:cTn id="328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29700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6" presetClass="emph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330" dur="1000" fill="hold"/>
                                        <p:tgtEl>
                                          <p:spTgt spid="8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grpId="3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42" presetClass="path" presetSubtype="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3.33333E-6 3.33333E-6 L -0.49409 0.15486 " pathEditMode="relative" rAng="0" ptsTypes="AA">
                                      <p:cBhvr>
                                        <p:cTn id="338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0" y="7700"/>
                                    </p:animMotion>
                                  </p:childTnLst>
                                </p:cTn>
                              </p:par>
                              <p:par>
                                <p:cTn id="339" presetID="6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340" dur="1000" fill="hold"/>
                                        <p:tgtEl>
                                          <p:spTgt spid="8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3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42" presetClass="path" presetSubtype="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61111E-6 4.44444E-6 L 0.51909 -0.28982 " pathEditMode="relative" rAng="0" ptsTypes="AA">
                                      <p:cBhvr>
                                        <p:cTn id="34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-14500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50" dur="1000" fill="hold"/>
                                        <p:tgtEl>
                                          <p:spTgt spid="9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3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0.50799 -0.14166 " pathEditMode="relative" rAng="0" ptsTypes="AA">
                                      <p:cBhvr>
                                        <p:cTn id="358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0" y="-7100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0" dur="1000" fill="hold"/>
                                        <p:tgtEl>
                                          <p:spTgt spid="9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grpId="3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-0.22969 0.55463 " pathEditMode="relative" rAng="0" ptsTypes="AA">
                                      <p:cBhvr>
                                        <p:cTn id="368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27700"/>
                                    </p:animMotion>
                                  </p:childTnLst>
                                </p:cTn>
                              </p:par>
                              <p:par>
                                <p:cTn id="369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70" dur="1000" fill="hold"/>
                                        <p:tgtEl>
                                          <p:spTgt spid="9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3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42" presetClass="path" presetSubtype="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61111E-6 -4.44444E-6 L -0.05712 -0.34398 " pathEditMode="relative" rAng="0" ptsTypes="AA">
                                      <p:cBhvr>
                                        <p:cTn id="378" dur="1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17200"/>
                                    </p:animMotion>
                                  </p:childTnLst>
                                </p:cTn>
                              </p:par>
                              <p:par>
                                <p:cTn id="379" presetID="6" presetClass="emph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380" dur="1000" fill="hold"/>
                                        <p:tgtEl>
                                          <p:spTgt spid="9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81" presetID="10" presetClass="exit" presetSubtype="0" fill="hold" grpId="3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59305 -0.44815 " pathEditMode="relative" rAng="0" ptsTypes="AA">
                                      <p:cBhvr>
                                        <p:cTn id="388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0" y="-22400"/>
                                    </p:animMotion>
                                  </p:childTnLst>
                                </p:cTn>
                              </p:par>
                              <p:par>
                                <p:cTn id="389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0" dur="1000" fill="hold"/>
                                        <p:tgtEl>
                                          <p:spTgt spid="9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91" presetID="10" presetClass="exit" presetSubtype="0" fill="hold" grpId="3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0.44896 0.34653 " pathEditMode="relative" rAng="0" ptsTypes="AA">
                                      <p:cBhvr>
                                        <p:cTn id="39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0" y="17300"/>
                                    </p:animMotion>
                                  </p:childTnLst>
                                </p:cTn>
                              </p:par>
                              <p:par>
                                <p:cTn id="39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1000" fill="hold"/>
                                        <p:tgtEl>
                                          <p:spTgt spid="9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01" presetID="10" presetClass="exit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42" presetClass="path" presetSubtype="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88889E-6 -4.81481E-6 L -0.00191 0.38079 " pathEditMode="relative" rAng="0" ptsTypes="AA">
                                      <p:cBhvr>
                                        <p:cTn id="408" dur="1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9000"/>
                                    </p:animMotion>
                                  </p:childTnLst>
                                </p:cTn>
                              </p:par>
                              <p:par>
                                <p:cTn id="409" presetID="6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10" dur="1000" fill="hold"/>
                                        <p:tgtEl>
                                          <p:spTgt spid="9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grpId="3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43 0.07755 L 0.31893 -0.41597 " pathEditMode="relative" rAng="0" ptsTypes="AA">
                                      <p:cBhvr>
                                        <p:cTn id="418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0" y="-24700"/>
                                    </p:animMotion>
                                  </p:childTnLst>
                                </p:cTn>
                              </p:par>
                              <p:par>
                                <p:cTn id="419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20" dur="1000" fill="hold"/>
                                        <p:tgtEl>
                                          <p:spTgt spid="9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21" presetID="10" presetClass="exit" presetSubtype="0" fill="hold" grpId="3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42" presetClass="path" presetSubtype="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5.55556E-7 -2.96296E-6 L -0.03299 -0.6162 " pathEditMode="relative" rAng="0" ptsTypes="AA">
                                      <p:cBhvr>
                                        <p:cTn id="42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-30800"/>
                                    </p:animMotion>
                                  </p:childTnLst>
                                </p:cTn>
                              </p:par>
                              <p:par>
                                <p:cTn id="429" presetID="6" presetClass="emph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30" dur="1000" fill="hold"/>
                                        <p:tgtEl>
                                          <p:spTgt spid="9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grpId="3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45087 0.00255 " pathEditMode="relative" rAng="0" ptsTypes="AA">
                                      <p:cBhvr>
                                        <p:cTn id="438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100"/>
                                    </p:animMotion>
                                  </p:childTnLst>
                                </p:cTn>
                              </p:par>
                              <p:par>
                                <p:cTn id="439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40" dur="1000" fill="hold"/>
                                        <p:tgtEl>
                                          <p:spTgt spid="9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grpId="3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42" presetClass="path" presetSubtype="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3.61111E-6 2.59259E-6 L 0.43212 -0.59468 " pathEditMode="relative" rAng="0" ptsTypes="AA">
                                      <p:cBhvr>
                                        <p:cTn id="448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29700"/>
                                    </p:animMotion>
                                  </p:childTnLst>
                                </p:cTn>
                              </p:par>
                              <p:par>
                                <p:cTn id="449" presetID="6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450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51" presetID="10" presetClass="exit" presetSubtype="0" fill="hold" grpId="3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42" presetClass="path" presetSubtype="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5.55556E-7 -3.33333E-6 L -0.23628 -0.46203 " pathEditMode="relative" rAng="0" ptsTypes="AA">
                                      <p:cBhvr>
                                        <p:cTn id="45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-23100"/>
                                    </p:animMotion>
                                  </p:childTnLst>
                                </p:cTn>
                              </p:par>
                              <p:par>
                                <p:cTn id="459" presetID="6" presetClass="emph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460" dur="1000" fill="hold"/>
                                        <p:tgtEl>
                                          <p:spTgt spid="10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1" presetID="10" presetClass="exit" presetSubtype="0" fill="hold" grpId="3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3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39375 -0.12083 " pathEditMode="relative" rAng="0" ptsTypes="AA">
                                      <p:cBhvr>
                                        <p:cTn id="468" dur="1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0" y="-6000"/>
                                    </p:animMotion>
                                  </p:childTnLst>
                                </p:cTn>
                              </p:par>
                              <p:par>
                                <p:cTn id="469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70" dur="1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71" presetID="10" presetClass="exit" presetSubtype="0" fill="hold" grpId="3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3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42" presetClass="path" presetSubtype="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4.16667E-6 1.48148E-6 L -0.05122 0.58264 " pathEditMode="relative" rAng="0" ptsTypes="AA">
                                      <p:cBhvr>
                                        <p:cTn id="47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29100"/>
                                    </p:animMotion>
                                  </p:childTnLst>
                                </p:cTn>
                              </p:par>
                              <p:par>
                                <p:cTn id="479" presetID="6" presetClass="emp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80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42" presetClass="path" presetSubtype="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38889E-6 0 L -0.11024 -0.34653 " pathEditMode="relative" rAng="0" ptsTypes="AA">
                                      <p:cBhvr>
                                        <p:cTn id="48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-17300"/>
                                    </p:animMotion>
                                  </p:childTnLst>
                                </p:cTn>
                              </p:par>
                              <p:par>
                                <p:cTn id="489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90" dur="1000" fill="hold"/>
                                        <p:tgtEl>
                                          <p:spTgt spid="10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91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11024 -0.40949 " pathEditMode="relative" rAng="0" ptsTypes="AA">
                                      <p:cBhvr>
                                        <p:cTn id="49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-20500"/>
                                    </p:animMotion>
                                  </p:childTnLst>
                                </p:cTn>
                              </p:par>
                              <p:par>
                                <p:cTn id="49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0" dur="1000" fill="hold"/>
                                        <p:tgtEl>
                                          <p:spTgt spid="10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01" presetID="10" presetClass="exit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2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42" presetClass="path" presetSubtype="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94444E-6 3.33333E-6 L 0.53542 0.30463 " pathEditMode="relative" rAng="0" ptsTypes="AA">
                                      <p:cBhvr>
                                        <p:cTn id="508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00" y="15200"/>
                                    </p:animMotion>
                                  </p:childTnLst>
                                </p:cTn>
                              </p:par>
                              <p:par>
                                <p:cTn id="509" presetID="6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510" dur="1000" fill="hold"/>
                                        <p:tgtEl>
                                          <p:spTgt spid="10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11" presetID="10" presetClass="exit" presetSubtype="0" fill="hold" grpId="3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2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7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7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8" presetID="19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0" dur="7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7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19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7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7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6" presetID="19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8" dur="7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7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0" presetID="19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7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7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4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6" grpId="0" animBg="1"/>
      <p:bldP spid="66" grpId="1" animBg="1"/>
      <p:bldP spid="66" grpId="2" animBg="1"/>
      <p:bldP spid="66" grpId="3" animBg="1"/>
      <p:bldP spid="67" grpId="0" animBg="1"/>
      <p:bldP spid="67" grpId="1" animBg="1"/>
      <p:bldP spid="67" grpId="2" animBg="1"/>
      <p:bldP spid="67" grpId="3" animBg="1"/>
      <p:bldP spid="68" grpId="0" animBg="1"/>
      <p:bldP spid="68" grpId="1" animBg="1"/>
      <p:bldP spid="68" grpId="2" animBg="1"/>
      <p:bldP spid="68" grpId="3" animBg="1"/>
      <p:bldP spid="69" grpId="0" animBg="1"/>
      <p:bldP spid="69" grpId="1" animBg="1"/>
      <p:bldP spid="69" grpId="2" animBg="1"/>
      <p:bldP spid="69" grpId="3" animBg="1"/>
      <p:bldP spid="70" grpId="0" animBg="1"/>
      <p:bldP spid="70" grpId="1" animBg="1"/>
      <p:bldP spid="70" grpId="2" animBg="1"/>
      <p:bldP spid="70" grpId="3" animBg="1"/>
      <p:bldP spid="71" grpId="0" animBg="1"/>
      <p:bldP spid="71" grpId="1" animBg="1"/>
      <p:bldP spid="71" grpId="2" animBg="1"/>
      <p:bldP spid="71" grpId="3" animBg="1"/>
      <p:bldP spid="72" grpId="0" animBg="1"/>
      <p:bldP spid="72" grpId="1" animBg="1"/>
      <p:bldP spid="72" grpId="2" animBg="1"/>
      <p:bldP spid="72" grpId="3" animBg="1"/>
      <p:bldP spid="73" grpId="0" animBg="1"/>
      <p:bldP spid="73" grpId="1" animBg="1"/>
      <p:bldP spid="73" grpId="2" animBg="1"/>
      <p:bldP spid="73" grpId="3" animBg="1"/>
      <p:bldP spid="74" grpId="0" animBg="1"/>
      <p:bldP spid="74" grpId="1" animBg="1"/>
      <p:bldP spid="74" grpId="2" animBg="1"/>
      <p:bldP spid="74" grpId="3" animBg="1"/>
      <p:bldP spid="75" grpId="0" animBg="1"/>
      <p:bldP spid="75" grpId="1" animBg="1"/>
      <p:bldP spid="75" grpId="2" animBg="1"/>
      <p:bldP spid="75" grpId="3" animBg="1"/>
      <p:bldP spid="76" grpId="0" animBg="1"/>
      <p:bldP spid="76" grpId="1" animBg="1"/>
      <p:bldP spid="76" grpId="2" animBg="1"/>
      <p:bldP spid="76" grpId="3" animBg="1"/>
      <p:bldP spid="77" grpId="0" animBg="1"/>
      <p:bldP spid="77" grpId="1" animBg="1"/>
      <p:bldP spid="77" grpId="2" animBg="1"/>
      <p:bldP spid="77" grpId="3" animBg="1"/>
      <p:bldP spid="78" grpId="0" animBg="1"/>
      <p:bldP spid="78" grpId="1" animBg="1"/>
      <p:bldP spid="78" grpId="2" animBg="1"/>
      <p:bldP spid="78" grpId="3" animBg="1"/>
      <p:bldP spid="79" grpId="0" animBg="1"/>
      <p:bldP spid="79" grpId="1" animBg="1"/>
      <p:bldP spid="79" grpId="2" animBg="1"/>
      <p:bldP spid="79" grpId="3" animBg="1"/>
      <p:bldP spid="80" grpId="0" animBg="1"/>
      <p:bldP spid="80" grpId="1" animBg="1"/>
      <p:bldP spid="80" grpId="2" animBg="1"/>
      <p:bldP spid="80" grpId="3" animBg="1"/>
      <p:bldP spid="81" grpId="0" animBg="1"/>
      <p:bldP spid="81" grpId="1" animBg="1"/>
      <p:bldP spid="81" grpId="2" animBg="1"/>
      <p:bldP spid="81" grpId="3" animBg="1"/>
      <p:bldP spid="82" grpId="0" animBg="1"/>
      <p:bldP spid="82" grpId="1" animBg="1"/>
      <p:bldP spid="82" grpId="2" animBg="1"/>
      <p:bldP spid="82" grpId="3" animBg="1"/>
      <p:bldP spid="83" grpId="0" animBg="1"/>
      <p:bldP spid="83" grpId="1" animBg="1"/>
      <p:bldP spid="83" grpId="2" animBg="1"/>
      <p:bldP spid="83" grpId="3" animBg="1"/>
      <p:bldP spid="84" grpId="0" animBg="1"/>
      <p:bldP spid="84" grpId="1" animBg="1"/>
      <p:bldP spid="84" grpId="2" animBg="1"/>
      <p:bldP spid="84" grpId="3" animBg="1"/>
      <p:bldP spid="85" grpId="0" animBg="1"/>
      <p:bldP spid="85" grpId="1" animBg="1"/>
      <p:bldP spid="85" grpId="2" animBg="1"/>
      <p:bldP spid="85" grpId="3" animBg="1"/>
      <p:bldP spid="86" grpId="0" animBg="1"/>
      <p:bldP spid="86" grpId="1" animBg="1"/>
      <p:bldP spid="86" grpId="2" animBg="1"/>
      <p:bldP spid="86" grpId="3" animBg="1"/>
      <p:bldP spid="87" grpId="0" animBg="1"/>
      <p:bldP spid="87" grpId="1" animBg="1"/>
      <p:bldP spid="87" grpId="2" animBg="1"/>
      <p:bldP spid="87" grpId="3" animBg="1"/>
      <p:bldP spid="88" grpId="0" animBg="1"/>
      <p:bldP spid="88" grpId="1" animBg="1"/>
      <p:bldP spid="88" grpId="2" animBg="1"/>
      <p:bldP spid="88" grpId="3" animBg="1"/>
      <p:bldP spid="89" grpId="0" animBg="1"/>
      <p:bldP spid="89" grpId="1" animBg="1"/>
      <p:bldP spid="89" grpId="2" animBg="1"/>
      <p:bldP spid="89" grpId="3" animBg="1"/>
      <p:bldP spid="90" grpId="0" animBg="1"/>
      <p:bldP spid="90" grpId="1" animBg="1"/>
      <p:bldP spid="90" grpId="2" animBg="1"/>
      <p:bldP spid="90" grpId="3" animBg="1"/>
      <p:bldP spid="91" grpId="0" animBg="1"/>
      <p:bldP spid="91" grpId="1" animBg="1"/>
      <p:bldP spid="91" grpId="2" animBg="1"/>
      <p:bldP spid="91" grpId="3" animBg="1"/>
      <p:bldP spid="92" grpId="0" animBg="1"/>
      <p:bldP spid="92" grpId="1" animBg="1"/>
      <p:bldP spid="92" grpId="2" animBg="1"/>
      <p:bldP spid="92" grpId="3" animBg="1"/>
      <p:bldP spid="93" grpId="0" animBg="1"/>
      <p:bldP spid="93" grpId="1" animBg="1"/>
      <p:bldP spid="93" grpId="2" animBg="1"/>
      <p:bldP spid="93" grpId="3" animBg="1"/>
      <p:bldP spid="94" grpId="0" animBg="1"/>
      <p:bldP spid="94" grpId="1" animBg="1"/>
      <p:bldP spid="94" grpId="2" animBg="1"/>
      <p:bldP spid="94" grpId="3" animBg="1"/>
      <p:bldP spid="95" grpId="0" animBg="1"/>
      <p:bldP spid="95" grpId="1" animBg="1"/>
      <p:bldP spid="95" grpId="2" animBg="1"/>
      <p:bldP spid="95" grpId="3" animBg="1"/>
      <p:bldP spid="96" grpId="0" animBg="1"/>
      <p:bldP spid="96" grpId="1" animBg="1"/>
      <p:bldP spid="96" grpId="2" animBg="1"/>
      <p:bldP spid="96" grpId="3" animBg="1"/>
      <p:bldP spid="97" grpId="0" animBg="1"/>
      <p:bldP spid="97" grpId="1" animBg="1"/>
      <p:bldP spid="97" grpId="2" animBg="1"/>
      <p:bldP spid="97" grpId="3" animBg="1"/>
      <p:bldP spid="98" grpId="0" animBg="1"/>
      <p:bldP spid="98" grpId="1" animBg="1"/>
      <p:bldP spid="98" grpId="2" animBg="1"/>
      <p:bldP spid="98" grpId="3" animBg="1"/>
      <p:bldP spid="99" grpId="0" animBg="1"/>
      <p:bldP spid="99" grpId="1" animBg="1"/>
      <p:bldP spid="99" grpId="2" animBg="1"/>
      <p:bldP spid="99" grpId="3" animBg="1"/>
      <p:bldP spid="100" grpId="0" animBg="1"/>
      <p:bldP spid="100" grpId="1" animBg="1"/>
      <p:bldP spid="100" grpId="2" animBg="1"/>
      <p:bldP spid="100" grpId="3" animBg="1"/>
      <p:bldP spid="101" grpId="0" animBg="1"/>
      <p:bldP spid="101" grpId="1" animBg="1"/>
      <p:bldP spid="101" grpId="2" animBg="1"/>
      <p:bldP spid="101" grpId="3" animBg="1"/>
      <p:bldP spid="102" grpId="0" animBg="1"/>
      <p:bldP spid="102" grpId="1" animBg="1"/>
      <p:bldP spid="102" grpId="2" animBg="1"/>
      <p:bldP spid="102" grpId="3" animBg="1"/>
      <p:bldP spid="103" grpId="0" animBg="1"/>
      <p:bldP spid="103" grpId="1" animBg="1"/>
      <p:bldP spid="103" grpId="2" animBg="1"/>
      <p:bldP spid="103" grpId="3" animBg="1"/>
      <p:bldP spid="104" grpId="0" animBg="1"/>
      <p:bldP spid="104" grpId="1" animBg="1"/>
      <p:bldP spid="104" grpId="2" animBg="1"/>
      <p:bldP spid="104" grpId="3" animBg="1"/>
      <p:bldP spid="105" grpId="0" animBg="1"/>
      <p:bldP spid="105" grpId="1" animBg="1"/>
      <p:bldP spid="105" grpId="2" animBg="1"/>
      <p:bldP spid="105" grpId="3" animBg="1"/>
      <p:bldP spid="106" grpId="0" animBg="1"/>
      <p:bldP spid="106" grpId="1" animBg="1"/>
      <p:bldP spid="106" grpId="2" animBg="1"/>
      <p:bldP spid="106" grpId="3" animBg="1"/>
      <p:bldP spid="107" grpId="0"/>
      <p:bldP spid="108" grpId="0"/>
      <p:bldP spid="109" grpId="0"/>
      <p:bldP spid="110" grpId="0"/>
    </p:bld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214282" y="382222"/>
            <a:ext cx="8715436" cy="621513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" name="메인텍스트"/>
          <p:cNvSpPr txBox="1"/>
          <p:nvPr/>
        </p:nvSpPr>
        <p:spPr>
          <a:xfrm>
            <a:off x="142844" y="2428868"/>
            <a:ext cx="8676964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7990" tIns="0" rIns="0" bIns="0">
            <a:spAutoFit/>
            <a:scene3d>
              <a:camera prst="orthographicFront"/>
              <a:lightRig rig="glow" dir="t"/>
            </a:scene3d>
            <a:sp3d prstMaterial="softEdge">
              <a:bevelT w="1270" h="1270"/>
            </a:sp3d>
          </a:bodyPr>
          <a:lstStyle/>
          <a:p>
            <a:pPr indent="266674" algn="ctr" eaLnBrk="0" latinLnBrk="0" hangingPunct="0">
              <a:defRPr/>
            </a:pPr>
            <a:r>
              <a:rPr lang="ko-KR" altLang="en-US" sz="4400" b="1" spc="-120" dirty="0" smtClean="0">
                <a:latin typeface="+mn-ea"/>
                <a:cs typeface="Arial" pitchFamily="34" charset="0"/>
              </a:rPr>
              <a:t>상설 </a:t>
            </a:r>
            <a:r>
              <a:rPr lang="ko-KR" altLang="en-US" sz="4400" b="1" spc="-120" dirty="0" err="1" smtClean="0">
                <a:latin typeface="+mn-ea"/>
                <a:cs typeface="Arial" pitchFamily="34" charset="0"/>
              </a:rPr>
              <a:t>이러닝</a:t>
            </a:r>
            <a:r>
              <a:rPr lang="ko-KR" altLang="en-US" sz="4400" b="1" spc="-120" dirty="0" smtClean="0">
                <a:latin typeface="+mn-ea"/>
                <a:cs typeface="Arial" pitchFamily="34" charset="0"/>
              </a:rPr>
              <a:t> 직무연수 신청 안내</a:t>
            </a:r>
          </a:p>
        </p:txBody>
      </p:sp>
      <p:sp>
        <p:nvSpPr>
          <p:cNvPr id="4" name="메인텍스트"/>
          <p:cNvSpPr txBox="1"/>
          <p:nvPr/>
        </p:nvSpPr>
        <p:spPr>
          <a:xfrm>
            <a:off x="714348" y="3214686"/>
            <a:ext cx="752432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7990" tIns="0" rIns="0" bIns="0">
            <a:spAutoFit/>
            <a:scene3d>
              <a:camera prst="orthographicFront"/>
              <a:lightRig rig="glow" dir="t"/>
            </a:scene3d>
            <a:sp3d prstMaterial="softEdge">
              <a:bevelT w="1270" h="1270"/>
            </a:sp3d>
          </a:bodyPr>
          <a:lstStyle/>
          <a:p>
            <a:pPr indent="266674" algn="ctr" eaLnBrk="0" latinLnBrk="0" hangingPunct="0">
              <a:defRPr/>
            </a:pPr>
            <a:endParaRPr lang="ko-KR" altLang="en-US" sz="2000" b="1" dirty="0" smtClean="0">
              <a:latin typeface="+mn-ea"/>
              <a:cs typeface="Arial" pitchFamily="34" charset="0"/>
            </a:endParaRPr>
          </a:p>
        </p:txBody>
      </p:sp>
      <p:pic>
        <p:nvPicPr>
          <p:cNvPr id="17" name="그림 16" descr="국영문혼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5609077"/>
            <a:ext cx="3000396" cy="700243"/>
          </a:xfrm>
          <a:prstGeom prst="rect">
            <a:avLst/>
          </a:prstGeom>
        </p:spPr>
      </p:pic>
      <p:pic>
        <p:nvPicPr>
          <p:cNvPr id="16" name="Picture 6" descr="C:\Users\Kim Hyein\Desktop\한국청소년활동진흥원 학교교육과정과 청소년활동 연계강의 프레젠테이션 제작\png\4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2143116"/>
            <a:ext cx="350688" cy="278381"/>
          </a:xfrm>
          <a:prstGeom prst="rect">
            <a:avLst/>
          </a:prstGeom>
          <a:noFill/>
        </p:spPr>
      </p:pic>
      <p:pic>
        <p:nvPicPr>
          <p:cNvPr id="18" name="Picture 7" descr="C:\Users\Kim Hyein\Desktop\한국청소년활동진흥원 학교교육과정과 청소년활동 연계강의 프레젠테이션 제작\png\4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3357562"/>
            <a:ext cx="255046" cy="216789"/>
          </a:xfrm>
          <a:prstGeom prst="rect">
            <a:avLst/>
          </a:prstGeom>
          <a:noFill/>
        </p:spPr>
      </p:pic>
      <p:pic>
        <p:nvPicPr>
          <p:cNvPr id="20" name="Picture 10" descr="C:\Users\Kim Hyein\Desktop\한국청소년활동진흥원 학교교육과정과 청소년활동 연계강의 프레젠테이션 제작\png\12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071810"/>
            <a:ext cx="7929618" cy="268154"/>
          </a:xfrm>
          <a:prstGeom prst="rect">
            <a:avLst/>
          </a:prstGeom>
          <a:noFill/>
        </p:spPr>
      </p:pic>
      <p:pic>
        <p:nvPicPr>
          <p:cNvPr id="10" name="Picture 7" descr="C:\Users\Kim Hyein\Desktop\한국청소년활동진흥원 학교교육과정과 청소년활동 연계강의 프레젠테이션 제작\png\21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1714488"/>
            <a:ext cx="1543314" cy="822376"/>
          </a:xfrm>
          <a:prstGeom prst="rect">
            <a:avLst/>
          </a:prstGeom>
          <a:noFill/>
        </p:spPr>
      </p:pic>
      <p:sp>
        <p:nvSpPr>
          <p:cNvPr id="12" name="메인텍스트"/>
          <p:cNvSpPr txBox="1"/>
          <p:nvPr/>
        </p:nvSpPr>
        <p:spPr>
          <a:xfrm>
            <a:off x="539552" y="2113111"/>
            <a:ext cx="561662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7990" tIns="0" rIns="0" bIns="0">
            <a:spAutoFit/>
            <a:scene3d>
              <a:camera prst="orthographicFront"/>
              <a:lightRig rig="glow" dir="t"/>
            </a:scene3d>
            <a:sp3d prstMaterial="softEdge">
              <a:bevelT w="1270" h="1270"/>
            </a:sp3d>
          </a:bodyPr>
          <a:lstStyle/>
          <a:p>
            <a:pPr indent="266674" eaLnBrk="0" latinLnBrk="0" hangingPunct="0">
              <a:defRPr/>
            </a:pPr>
            <a:r>
              <a:rPr lang="en-US" altLang="ko-KR" sz="2000" spc="-120" dirty="0" smtClean="0">
                <a:latin typeface="+mn-ea"/>
                <a:cs typeface="Arial" pitchFamily="34" charset="0"/>
              </a:rPr>
              <a:t>1388</a:t>
            </a:r>
            <a:r>
              <a:rPr lang="ko-KR" altLang="en-US" sz="2000" spc="-120" dirty="0" smtClean="0">
                <a:latin typeface="+mn-ea"/>
                <a:cs typeface="Arial" pitchFamily="34" charset="0"/>
              </a:rPr>
              <a:t>청소년지원단</a:t>
            </a:r>
            <a:r>
              <a:rPr lang="ko-KR" altLang="en-US" sz="2000" spc="-120" dirty="0" smtClean="0">
                <a:latin typeface="+mn-ea"/>
                <a:cs typeface="Arial" pitchFamily="34" charset="0"/>
              </a:rPr>
              <a:t>을</a:t>
            </a:r>
            <a:r>
              <a:rPr lang="ko-KR" altLang="en-US" sz="2000" spc="-120" dirty="0" smtClean="0">
                <a:latin typeface="+mn-ea"/>
                <a:cs typeface="Arial" pitchFamily="34" charset="0"/>
              </a:rPr>
              <a:t> </a:t>
            </a:r>
            <a:r>
              <a:rPr lang="ko-KR" altLang="en-US" sz="2000" spc="-120" dirty="0" smtClean="0">
                <a:latin typeface="+mn-ea"/>
                <a:cs typeface="Arial" pitchFamily="34" charset="0"/>
              </a:rPr>
              <a:t>위한</a:t>
            </a:r>
          </a:p>
        </p:txBody>
      </p:sp>
    </p:spTree>
    <p:extLst>
      <p:ext uri="{BB962C8B-B14F-4D97-AF65-F5344CB8AC3E}">
        <p14:creationId xmlns="" xmlns:p14="http://schemas.microsoft.com/office/powerpoint/2010/main" val="24602475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직사각형 63"/>
          <p:cNvSpPr/>
          <p:nvPr/>
        </p:nvSpPr>
        <p:spPr>
          <a:xfrm>
            <a:off x="0" y="285728"/>
            <a:ext cx="5040000" cy="5328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latin typeface="+mn-ea"/>
              </a:rPr>
              <a:t>6. </a:t>
            </a:r>
            <a:r>
              <a:rPr lang="ko-KR" altLang="en-US" sz="2000" b="1" dirty="0" err="1" smtClean="0">
                <a:latin typeface="+mn-ea"/>
              </a:rPr>
              <a:t>이러닝</a:t>
            </a:r>
            <a:r>
              <a:rPr lang="ko-KR" altLang="en-US" sz="2000" b="1" dirty="0" smtClean="0">
                <a:latin typeface="+mn-ea"/>
              </a:rPr>
              <a:t> 공통 적용 </a:t>
            </a:r>
            <a:r>
              <a:rPr lang="ko-KR" altLang="en-US" sz="2000" b="1" dirty="0" err="1" smtClean="0">
                <a:latin typeface="+mn-ea"/>
              </a:rPr>
              <a:t>패널티</a:t>
            </a:r>
            <a:r>
              <a:rPr lang="ko-KR" altLang="en-US" sz="2000" b="1" dirty="0" smtClean="0">
                <a:latin typeface="+mn-ea"/>
              </a:rPr>
              <a:t> 제도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5949280"/>
            <a:ext cx="864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 smtClean="0"/>
              <a:t>※ </a:t>
            </a:r>
            <a:r>
              <a:rPr lang="ko-KR" altLang="en-US" sz="1600" dirty="0" err="1" smtClean="0"/>
              <a:t>이러닝</a:t>
            </a:r>
            <a:r>
              <a:rPr lang="ko-KR" altLang="en-US" sz="1600" dirty="0" smtClean="0"/>
              <a:t> 수강 시 신청 취소 및 </a:t>
            </a:r>
            <a:r>
              <a:rPr lang="ko-KR" altLang="en-US" sz="1600" dirty="0" err="1" smtClean="0"/>
              <a:t>미이수</a:t>
            </a:r>
            <a:r>
              <a:rPr lang="ko-KR" altLang="en-US" sz="1600" dirty="0" smtClean="0"/>
              <a:t> 관련 </a:t>
            </a:r>
            <a:r>
              <a:rPr lang="ko-KR" altLang="en-US" sz="1600" dirty="0" err="1" smtClean="0"/>
              <a:t>패널티가</a:t>
            </a:r>
            <a:r>
              <a:rPr lang="ko-KR" altLang="en-US" sz="1600" dirty="0" smtClean="0"/>
              <a:t> 시스템 상 자동적으로 적용됩니다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074222"/>
            <a:ext cx="8640960" cy="4662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1. </a:t>
            </a:r>
            <a:r>
              <a:rPr lang="ko-KR" altLang="en-US" dirty="0" err="1" smtClean="0"/>
              <a:t>이러닝</a:t>
            </a:r>
            <a:r>
              <a:rPr lang="ko-KR" altLang="en-US" dirty="0" smtClean="0"/>
              <a:t> 직무연수 </a:t>
            </a:r>
            <a:r>
              <a:rPr lang="ko-KR" altLang="en-US" dirty="0" err="1" smtClean="0"/>
              <a:t>패널티</a:t>
            </a:r>
            <a:r>
              <a:rPr lang="ko-KR" altLang="en-US" dirty="0" smtClean="0"/>
              <a:t> 기준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1) </a:t>
            </a:r>
            <a:r>
              <a:rPr lang="ko-KR" altLang="en-US" dirty="0" smtClean="0"/>
              <a:t>수강 신청기간 동안 </a:t>
            </a:r>
            <a:r>
              <a:rPr lang="ko-KR" altLang="en-US" dirty="0" err="1" smtClean="0"/>
              <a:t>신청취소할</a:t>
            </a:r>
            <a:r>
              <a:rPr lang="ko-KR" altLang="en-US" dirty="0" smtClean="0"/>
              <a:t> 경우 </a:t>
            </a:r>
            <a:r>
              <a:rPr lang="en-US" altLang="ko-KR" dirty="0" smtClean="0"/>
              <a:t>: 0</a:t>
            </a:r>
            <a:r>
              <a:rPr lang="ko-KR" altLang="en-US" dirty="0" smtClean="0"/>
              <a:t>점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2) </a:t>
            </a:r>
            <a:r>
              <a:rPr lang="ko-KR" altLang="en-US" dirty="0" smtClean="0"/>
              <a:t>수강 신청기간 종료 후 </a:t>
            </a:r>
            <a:r>
              <a:rPr lang="ko-KR" altLang="en-US" dirty="0" err="1" smtClean="0"/>
              <a:t>신청취소할</a:t>
            </a:r>
            <a:r>
              <a:rPr lang="ko-KR" altLang="en-US" dirty="0" smtClean="0"/>
              <a:t> 경우 </a:t>
            </a:r>
            <a:r>
              <a:rPr lang="en-US" altLang="ko-KR" dirty="0" smtClean="0"/>
              <a:t>: 10</a:t>
            </a:r>
            <a:r>
              <a:rPr lang="ko-KR" altLang="en-US" dirty="0" smtClean="0"/>
              <a:t>점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3) </a:t>
            </a:r>
            <a:r>
              <a:rPr lang="ko-KR" altLang="en-US" dirty="0" smtClean="0"/>
              <a:t>학습기간 종료 후 </a:t>
            </a:r>
            <a:r>
              <a:rPr lang="ko-KR" altLang="en-US" dirty="0" err="1" smtClean="0"/>
              <a:t>진도율</a:t>
            </a:r>
            <a:r>
              <a:rPr lang="ko-KR" altLang="en-US" dirty="0" smtClean="0"/>
              <a:t> </a:t>
            </a:r>
            <a:r>
              <a:rPr lang="en-US" altLang="ko-KR" dirty="0" smtClean="0"/>
              <a:t>10% </a:t>
            </a:r>
            <a:r>
              <a:rPr lang="ko-KR" altLang="en-US" dirty="0" smtClean="0"/>
              <a:t>이하일 경우 </a:t>
            </a:r>
            <a:r>
              <a:rPr lang="en-US" altLang="ko-KR" dirty="0" smtClean="0"/>
              <a:t>: 10</a:t>
            </a:r>
            <a:r>
              <a:rPr lang="ko-KR" altLang="en-US" dirty="0" smtClean="0"/>
              <a:t>점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2. </a:t>
            </a:r>
            <a:r>
              <a:rPr lang="ko-KR" altLang="en-US" dirty="0" err="1" smtClean="0"/>
              <a:t>패널티</a:t>
            </a:r>
            <a:endParaRPr lang="ko-KR" altLang="en-US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1) </a:t>
            </a:r>
            <a:r>
              <a:rPr lang="ko-KR" altLang="en-US" dirty="0" smtClean="0"/>
              <a:t>누적 </a:t>
            </a:r>
            <a:r>
              <a:rPr lang="ko-KR" altLang="en-US" dirty="0" err="1" smtClean="0"/>
              <a:t>패널티</a:t>
            </a:r>
            <a:r>
              <a:rPr lang="ko-KR" altLang="en-US" dirty="0" smtClean="0"/>
              <a:t> 점수가 </a:t>
            </a:r>
            <a:r>
              <a:rPr lang="en-US" altLang="ko-KR" dirty="0" smtClean="0"/>
              <a:t>50</a:t>
            </a:r>
            <a:r>
              <a:rPr lang="ko-KR" altLang="en-US" dirty="0" smtClean="0"/>
              <a:t>점 이상일 경우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   ① 초과 당일부터 </a:t>
            </a:r>
            <a:r>
              <a:rPr lang="en-US" altLang="ko-KR" dirty="0" smtClean="0"/>
              <a:t>1</a:t>
            </a:r>
            <a:r>
              <a:rPr lang="ko-KR" altLang="en-US" dirty="0" smtClean="0"/>
              <a:t>년간 한국청소년상담복지개발원에서 운영하는 모든 교육에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     </a:t>
            </a:r>
            <a:r>
              <a:rPr lang="ko-KR" altLang="en-US" dirty="0" smtClean="0"/>
              <a:t>참가할 수 없음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   ② 점수는 누진제이나 벌점적용 후 기존 점수는 삭제됨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2) </a:t>
            </a:r>
            <a:r>
              <a:rPr lang="ko-KR" altLang="en-US" dirty="0" smtClean="0"/>
              <a:t>실행일로부터 </a:t>
            </a:r>
            <a:r>
              <a:rPr lang="en-US" altLang="ko-KR" dirty="0" smtClean="0"/>
              <a:t>2</a:t>
            </a:r>
            <a:r>
              <a:rPr lang="ko-KR" altLang="en-US" dirty="0" smtClean="0"/>
              <a:t>년 단위로 기존 점수는 삭제됨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5908997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 descr="C:\Users\Kim Hyein\Desktop\한국청소년활동진흥원 학교교육과정과 청소년활동 연계강의 프레젠테이션 제작\png\207-1.png"/>
          <p:cNvPicPr>
            <a:picLocks noChangeAspect="1" noChangeArrowheads="1"/>
          </p:cNvPicPr>
          <p:nvPr/>
        </p:nvPicPr>
        <p:blipFill>
          <a:blip r:embed="rId2" cstate="print"/>
          <a:srcRect l="-6178"/>
          <a:stretch>
            <a:fillRect/>
          </a:stretch>
        </p:blipFill>
        <p:spPr bwMode="auto">
          <a:xfrm flipH="1">
            <a:off x="395536" y="6453155"/>
            <a:ext cx="2124236" cy="341654"/>
          </a:xfrm>
          <a:prstGeom prst="rect">
            <a:avLst/>
          </a:prstGeom>
          <a:noFill/>
        </p:spPr>
      </p:pic>
      <p:sp>
        <p:nvSpPr>
          <p:cNvPr id="33" name="1"/>
          <p:cNvSpPr txBox="1">
            <a:spLocks noChangeArrowheads="1"/>
          </p:cNvSpPr>
          <p:nvPr/>
        </p:nvSpPr>
        <p:spPr bwMode="auto">
          <a:xfrm>
            <a:off x="2428860" y="2786058"/>
            <a:ext cx="43483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0" tIns="0" rIns="0" bIns="0">
            <a:spAutoFit/>
            <a:scene3d>
              <a:camera prst="orthographicFront"/>
              <a:lightRig rig="soft" dir="t"/>
            </a:scene3d>
            <a:sp3d prstMaterial="matte">
              <a:bevelT w="1270" h="1270"/>
              <a:contourClr>
                <a:schemeClr val="bg1"/>
              </a:contourClr>
            </a:sp3d>
          </a:bodyPr>
          <a:lstStyle/>
          <a:p>
            <a:pPr algn="ctr" eaLnBrk="0" latinLnBrk="0" hangingPunct="0">
              <a:defRPr/>
            </a:pPr>
            <a:r>
              <a:rPr lang="en-US" altLang="ko-KR" sz="4400" b="1" spc="-12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 </a:t>
            </a:r>
            <a:r>
              <a:rPr lang="ko-KR" altLang="en-US" sz="5400" b="1" kern="0" spc="1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감사합니다</a:t>
            </a:r>
            <a:endParaRPr lang="ko-KR" altLang="en-US" sz="3200" b="1" kern="0" spc="1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  <p:pic>
        <p:nvPicPr>
          <p:cNvPr id="35" name="Picture 6" descr="C:\Users\Kim Hyein\Desktop\한국청소년활동진흥원 학교교육과정과 청소년활동 연계강의 프레젠테이션 제작\png\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857628"/>
            <a:ext cx="350688" cy="278381"/>
          </a:xfrm>
          <a:prstGeom prst="rect">
            <a:avLst/>
          </a:prstGeom>
          <a:noFill/>
        </p:spPr>
      </p:pic>
      <p:pic>
        <p:nvPicPr>
          <p:cNvPr id="36" name="Picture 7" descr="C:\Users\Kim Hyein\Desktop\한국청소년활동진흥원 학교교육과정과 청소년활동 연계강의 프레젠테이션 제작\png\4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357430"/>
            <a:ext cx="255046" cy="216789"/>
          </a:xfrm>
          <a:prstGeom prst="rect">
            <a:avLst/>
          </a:prstGeom>
          <a:noFill/>
        </p:spPr>
      </p:pic>
      <p:pic>
        <p:nvPicPr>
          <p:cNvPr id="44" name="그림 43" descr="국영문혼용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2" y="6357958"/>
            <a:ext cx="1622727" cy="378718"/>
          </a:xfrm>
          <a:prstGeom prst="rect">
            <a:avLst/>
          </a:prstGeom>
        </p:spPr>
      </p:pic>
      <p:pic>
        <p:nvPicPr>
          <p:cNvPr id="45" name="Picture 3" descr="C:\Users\Kim Hyein\Desktop\한국청소년활동진흥원 학교교육과정과 청소년활동 연계강의 프레젠테이션 제작\png\21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2285992"/>
            <a:ext cx="732711" cy="682633"/>
          </a:xfrm>
          <a:prstGeom prst="rect">
            <a:avLst/>
          </a:prstGeom>
          <a:noFill/>
        </p:spPr>
      </p:pic>
      <p:pic>
        <p:nvPicPr>
          <p:cNvPr id="47" name="Picture 2" descr="C:\Users\Kim Hyein\Desktop\한국청소년활동진흥원 학교교육과정과 청소년활동 연계강의 프레젠테이션 제작\png\209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2285992"/>
            <a:ext cx="642942" cy="681987"/>
          </a:xfrm>
          <a:prstGeom prst="rect">
            <a:avLst/>
          </a:prstGeom>
          <a:noFill/>
        </p:spPr>
      </p:pic>
      <p:pic>
        <p:nvPicPr>
          <p:cNvPr id="48" name="Picture 7" descr="C:\Users\Kim Hyein\Desktop\한국청소년활동진흥원 학교교육과정과 청소년활동 연계강의 프레젠테이션 제작\png\21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0" y="1643050"/>
            <a:ext cx="1543314" cy="822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29407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직사각형 63"/>
          <p:cNvSpPr/>
          <p:nvPr/>
        </p:nvSpPr>
        <p:spPr>
          <a:xfrm>
            <a:off x="0" y="285728"/>
            <a:ext cx="5040000" cy="5328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latin typeface="+mn-ea"/>
              </a:rPr>
              <a:t>1. </a:t>
            </a:r>
            <a:r>
              <a:rPr lang="ko-KR" altLang="en-US" sz="2000" b="1" dirty="0" err="1" smtClean="0">
                <a:latin typeface="+mn-ea"/>
              </a:rPr>
              <a:t>이러닝</a:t>
            </a:r>
            <a:r>
              <a:rPr lang="ko-KR" altLang="en-US" sz="2000" b="1" dirty="0" smtClean="0">
                <a:latin typeface="+mn-ea"/>
              </a:rPr>
              <a:t> 연수 신청 과정 안내</a:t>
            </a:r>
            <a:endParaRPr lang="ko-KR" altLang="en-US" sz="2000" b="1" dirty="0">
              <a:latin typeface="+mn-ea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52000" y="1196752"/>
            <a:ext cx="8640000" cy="4536504"/>
            <a:chOff x="899592" y="1628800"/>
            <a:chExt cx="7716572" cy="3204280"/>
          </a:xfrm>
        </p:grpSpPr>
        <p:sp>
          <p:nvSpPr>
            <p:cNvPr id="13" name="오른쪽 화살표 12"/>
            <p:cNvSpPr/>
            <p:nvPr/>
          </p:nvSpPr>
          <p:spPr>
            <a:xfrm>
              <a:off x="2567723" y="3267000"/>
              <a:ext cx="216024" cy="324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9" name="오른쪽 화살표 18"/>
            <p:cNvSpPr/>
            <p:nvPr/>
          </p:nvSpPr>
          <p:spPr>
            <a:xfrm>
              <a:off x="4644009" y="3267000"/>
              <a:ext cx="216024" cy="324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0" name="오른쪽 화살표 19"/>
            <p:cNvSpPr/>
            <p:nvPr/>
          </p:nvSpPr>
          <p:spPr>
            <a:xfrm>
              <a:off x="6720295" y="3267000"/>
              <a:ext cx="216024" cy="3240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899592" y="2532000"/>
              <a:ext cx="1476000" cy="151216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상설 </a:t>
              </a:r>
              <a:r>
                <a:rPr lang="ko-KR" altLang="en-US" sz="1400" dirty="0" err="1" smtClean="0">
                  <a:solidFill>
                    <a:schemeClr val="tx1"/>
                  </a:solidFill>
                </a:rPr>
                <a:t>이러닝</a:t>
              </a:r>
              <a:r>
                <a:rPr lang="ko-KR" altLang="en-US" sz="1400" dirty="0" smtClean="0">
                  <a:solidFill>
                    <a:schemeClr val="tx1"/>
                  </a:solidFill>
                </a:rPr>
                <a:t> </a:t>
              </a:r>
              <a:endParaRPr lang="en-US" altLang="ko-KR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직무연수 </a:t>
              </a:r>
              <a:endParaRPr lang="en-US" altLang="ko-KR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신청자 명단을 작성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, </a:t>
              </a:r>
            </a:p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센터 담당자에게 제출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899592" y="1628800"/>
              <a:ext cx="1476000" cy="79828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400" b="1" dirty="0" smtClean="0">
                  <a:solidFill>
                    <a:schemeClr val="tx1"/>
                  </a:solidFill>
                </a:rPr>
                <a:t>모집 기간</a:t>
              </a:r>
              <a:endParaRPr lang="en-US" altLang="ko-KR" sz="14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</a:rPr>
                <a:t>(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매달 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8~10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일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)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899592" y="4149080"/>
              <a:ext cx="1476000" cy="684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400" b="1" dirty="0" smtClean="0">
                  <a:solidFill>
                    <a:schemeClr val="tx1"/>
                  </a:solidFill>
                </a:rPr>
                <a:t>연수 희망자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2975878" y="2532000"/>
              <a:ext cx="1476000" cy="151216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상설 </a:t>
              </a:r>
              <a:r>
                <a:rPr lang="ko-KR" altLang="en-US" sz="1400" dirty="0" err="1" smtClean="0">
                  <a:solidFill>
                    <a:schemeClr val="tx1"/>
                  </a:solidFill>
                </a:rPr>
                <a:t>이러닝</a:t>
              </a:r>
              <a:r>
                <a:rPr lang="ko-KR" altLang="en-US" sz="1400" dirty="0" smtClean="0">
                  <a:solidFill>
                    <a:schemeClr val="tx1"/>
                  </a:solidFill>
                </a:rPr>
                <a:t> </a:t>
              </a:r>
              <a:endParaRPr lang="en-US" altLang="ko-KR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직무연수 </a:t>
              </a:r>
              <a:endParaRPr lang="en-US" altLang="ko-KR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신청자 명단을 취합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1400" dirty="0" smtClean="0">
                  <a:solidFill>
                    <a:schemeClr val="tx1"/>
                  </a:solidFill>
                </a:rPr>
                <a:t>상담원에 제출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2975878" y="1628800"/>
              <a:ext cx="1476000" cy="79828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400" b="1" dirty="0" smtClean="0">
                  <a:solidFill>
                    <a:schemeClr val="tx1"/>
                  </a:solidFill>
                </a:rPr>
                <a:t>제출 기간</a:t>
              </a:r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</a:rPr>
                <a:t>(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매달 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10~12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일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)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2975878" y="4149080"/>
              <a:ext cx="1476000" cy="684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400" b="1" dirty="0" smtClean="0">
                  <a:solidFill>
                    <a:schemeClr val="tx1"/>
                  </a:solidFill>
                </a:rPr>
                <a:t>기관 담당자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모서리가 둥근 직사각형 26"/>
            <p:cNvSpPr/>
            <p:nvPr/>
          </p:nvSpPr>
          <p:spPr>
            <a:xfrm>
              <a:off x="5052164" y="2532000"/>
              <a:ext cx="1476000" cy="151216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KYCI </a:t>
              </a:r>
              <a:r>
                <a:rPr lang="ko-KR" altLang="en-US" sz="1400" dirty="0" smtClean="0">
                  <a:solidFill>
                    <a:schemeClr val="tx1"/>
                  </a:solidFill>
                </a:rPr>
                <a:t>연수원</a:t>
              </a:r>
              <a:endParaRPr lang="en-US" altLang="ko-KR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홈페이지에서</a:t>
              </a:r>
              <a:endParaRPr lang="en-US" altLang="ko-KR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 희망하는</a:t>
              </a:r>
              <a:endParaRPr lang="en-US" altLang="ko-KR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교육 신청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>
            <a:xfrm>
              <a:off x="5052164" y="1628800"/>
              <a:ext cx="1476000" cy="79828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400" b="1" dirty="0" smtClean="0">
                  <a:solidFill>
                    <a:schemeClr val="tx1"/>
                  </a:solidFill>
                </a:rPr>
                <a:t>신청 기간</a:t>
              </a:r>
              <a:endParaRPr lang="en-US" altLang="ko-KR" sz="14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</a:rPr>
                <a:t>(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매달 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1~7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일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, 15~21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일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)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모서리가 둥근 직사각형 28"/>
            <p:cNvSpPr/>
            <p:nvPr/>
          </p:nvSpPr>
          <p:spPr>
            <a:xfrm>
              <a:off x="5052164" y="4149080"/>
              <a:ext cx="3564000" cy="684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400" b="1" dirty="0" smtClean="0">
                  <a:solidFill>
                    <a:schemeClr val="tx1"/>
                  </a:solidFill>
                </a:rPr>
                <a:t>연수 희망자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>
            <a:xfrm>
              <a:off x="7128448" y="2532000"/>
              <a:ext cx="1476000" cy="151216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90% </a:t>
              </a:r>
              <a:r>
                <a:rPr lang="ko-KR" altLang="en-US" sz="1400" dirty="0" smtClean="0">
                  <a:solidFill>
                    <a:schemeClr val="tx1"/>
                  </a:solidFill>
                </a:rPr>
                <a:t>이상 수강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1400" dirty="0" smtClean="0">
                  <a:solidFill>
                    <a:schemeClr val="tx1"/>
                  </a:solidFill>
                </a:rPr>
                <a:t>설문조사 완료 →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1400" dirty="0" smtClean="0">
                  <a:solidFill>
                    <a:schemeClr val="tx1"/>
                  </a:solidFill>
                </a:rPr>
                <a:t>수료증 발급</a:t>
              </a:r>
              <a:endParaRPr lang="en-US" altLang="ko-KR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7128448" y="1628800"/>
              <a:ext cx="1476000" cy="79828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400" b="1" dirty="0" smtClean="0">
                  <a:solidFill>
                    <a:schemeClr val="tx1"/>
                  </a:solidFill>
                </a:rPr>
                <a:t>학습 기간</a:t>
              </a:r>
              <a:endParaRPr lang="en-US" altLang="ko-KR" sz="14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</a:rPr>
                <a:t>(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홈페이지신청일</a:t>
              </a:r>
              <a:endParaRPr lang="en-US" altLang="ko-KR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</a:rPr>
                <a:t>~ 3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주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)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51520" y="5877272"/>
            <a:ext cx="8640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/>
            <a:r>
              <a:rPr lang="en-US" altLang="ko-KR" sz="1600" dirty="0" smtClean="0"/>
              <a:t>※ </a:t>
            </a:r>
            <a:r>
              <a:rPr lang="ko-KR" altLang="en-US" sz="1600" dirty="0" smtClean="0"/>
              <a:t>센터 담당자에게 제출한 </a:t>
            </a:r>
            <a:r>
              <a:rPr lang="en-US" altLang="ko-KR" sz="1600" dirty="0" smtClean="0"/>
              <a:t>“</a:t>
            </a:r>
            <a:r>
              <a:rPr lang="ko-KR" altLang="en-US" sz="1600" dirty="0" smtClean="0"/>
              <a:t>상설 </a:t>
            </a:r>
            <a:r>
              <a:rPr lang="ko-KR" altLang="en-US" sz="1600" dirty="0" err="1" smtClean="0"/>
              <a:t>이러닝</a:t>
            </a:r>
            <a:r>
              <a:rPr lang="ko-KR" altLang="en-US" sz="1600" dirty="0" smtClean="0"/>
              <a:t> 직무연수 신청자 명단</a:t>
            </a:r>
            <a:r>
              <a:rPr lang="en-US" altLang="ko-KR" sz="1600" dirty="0" smtClean="0"/>
              <a:t>”</a:t>
            </a:r>
            <a:r>
              <a:rPr lang="ko-KR" altLang="en-US" sz="1600" dirty="0" smtClean="0"/>
              <a:t>의 성명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 생년월일 </a:t>
            </a:r>
            <a:r>
              <a:rPr lang="en-US" altLang="ko-KR" sz="1600" dirty="0" smtClean="0"/>
              <a:t>8</a:t>
            </a:r>
            <a:r>
              <a:rPr lang="ko-KR" altLang="en-US" sz="1600" dirty="0" smtClean="0"/>
              <a:t>자리와 </a:t>
            </a:r>
            <a:endParaRPr lang="en-US" altLang="ko-KR" sz="1600" dirty="0" smtClean="0"/>
          </a:p>
          <a:p>
            <a:pPr marL="342900" indent="-342900"/>
            <a:r>
              <a:rPr lang="en-US" altLang="ko-KR" sz="1600" dirty="0" smtClean="0"/>
              <a:t>   </a:t>
            </a:r>
            <a:r>
              <a:rPr lang="ko-KR" altLang="en-US" sz="1600" dirty="0" smtClean="0"/>
              <a:t>홈페이지 상의 정보가 동일해야 수강 신청이 가능합니다</a:t>
            </a:r>
            <a:r>
              <a:rPr lang="en-US" altLang="ko-KR" sz="1600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908997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직사각형 63"/>
          <p:cNvSpPr/>
          <p:nvPr/>
        </p:nvSpPr>
        <p:spPr>
          <a:xfrm>
            <a:off x="0" y="285728"/>
            <a:ext cx="5040000" cy="5328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latin typeface="+mn-ea"/>
              </a:rPr>
              <a:t>2. </a:t>
            </a:r>
            <a:r>
              <a:rPr lang="ko-KR" altLang="en-US" sz="2000" b="1" dirty="0" err="1" smtClean="0">
                <a:latin typeface="+mn-ea"/>
              </a:rPr>
              <a:t>이러닝</a:t>
            </a:r>
            <a:r>
              <a:rPr lang="ko-KR" altLang="en-US" sz="2000" b="1" dirty="0" smtClean="0">
                <a:latin typeface="+mn-ea"/>
              </a:rPr>
              <a:t> 연수 신청 방법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074222"/>
            <a:ext cx="817585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ko-KR" sz="1600" dirty="0" smtClean="0"/>
              <a:t>Edu.kyci.or.kr </a:t>
            </a:r>
            <a:r>
              <a:rPr lang="ko-KR" altLang="en-US" sz="1600" dirty="0" smtClean="0"/>
              <a:t>접속 → </a:t>
            </a:r>
            <a:r>
              <a:rPr lang="ko-KR" altLang="en-US" sz="1600" b="1" dirty="0" err="1" smtClean="0"/>
              <a:t>이러닝연수</a:t>
            </a:r>
            <a:r>
              <a:rPr lang="ko-KR" altLang="en-US" sz="1600" dirty="0" smtClean="0"/>
              <a:t> → </a:t>
            </a:r>
            <a:r>
              <a:rPr lang="ko-KR" altLang="en-US" sz="1600" b="1" dirty="0" smtClean="0"/>
              <a:t>강의신청</a:t>
            </a:r>
            <a:r>
              <a:rPr lang="ko-KR" altLang="en-US" sz="1600" dirty="0" smtClean="0"/>
              <a:t> → </a:t>
            </a:r>
            <a:r>
              <a:rPr lang="ko-KR" altLang="en-US" sz="1600" b="1" dirty="0" err="1" smtClean="0"/>
              <a:t>상설이러닝직무연수</a:t>
            </a:r>
            <a:r>
              <a:rPr lang="ko-KR" altLang="en-US" sz="1600" dirty="0" smtClean="0"/>
              <a:t> 클릭 </a:t>
            </a:r>
            <a:endParaRPr lang="en-US" altLang="ko-KR" sz="1600" dirty="0" smtClean="0"/>
          </a:p>
        </p:txBody>
      </p:sp>
      <p:grpSp>
        <p:nvGrpSpPr>
          <p:cNvPr id="13" name="그룹 12"/>
          <p:cNvGrpSpPr/>
          <p:nvPr/>
        </p:nvGrpSpPr>
        <p:grpSpPr>
          <a:xfrm>
            <a:off x="252000" y="1557352"/>
            <a:ext cx="8640000" cy="5040000"/>
            <a:chOff x="167547" y="116632"/>
            <a:chExt cx="8076861" cy="63504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7547" y="116632"/>
              <a:ext cx="8076861" cy="635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모서리가 둥근 직사각형 14"/>
            <p:cNvSpPr/>
            <p:nvPr/>
          </p:nvSpPr>
          <p:spPr>
            <a:xfrm>
              <a:off x="2771904" y="5229200"/>
              <a:ext cx="900000" cy="252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5040088" y="764704"/>
              <a:ext cx="324000" cy="1440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971600" y="2852936"/>
              <a:ext cx="900000" cy="252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1187624" y="3321008"/>
              <a:ext cx="468000" cy="180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5908997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직사각형 63"/>
          <p:cNvSpPr/>
          <p:nvPr/>
        </p:nvSpPr>
        <p:spPr>
          <a:xfrm>
            <a:off x="0" y="285728"/>
            <a:ext cx="5040000" cy="5328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latin typeface="+mn-ea"/>
              </a:rPr>
              <a:t>2. </a:t>
            </a:r>
            <a:r>
              <a:rPr lang="ko-KR" altLang="en-US" sz="2000" b="1" dirty="0" err="1" smtClean="0">
                <a:latin typeface="+mn-ea"/>
              </a:rPr>
              <a:t>이러닝</a:t>
            </a:r>
            <a:r>
              <a:rPr lang="ko-KR" altLang="en-US" sz="2000" b="1" dirty="0" smtClean="0">
                <a:latin typeface="+mn-ea"/>
              </a:rPr>
              <a:t> 연수 신청 방법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074222"/>
            <a:ext cx="817585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ko-KR" altLang="en-US" sz="1600" dirty="0" smtClean="0"/>
              <a:t>수강 희망 과목명 옆의 </a:t>
            </a:r>
            <a:r>
              <a:rPr lang="ko-KR" altLang="en-US" sz="1600" b="1" dirty="0" smtClean="0"/>
              <a:t>신청하기</a:t>
            </a:r>
            <a:r>
              <a:rPr lang="ko-KR" altLang="en-US" sz="1600" dirty="0" smtClean="0"/>
              <a:t> 클릭 </a:t>
            </a:r>
            <a:endParaRPr lang="en-US" altLang="ko-KR" sz="1600" dirty="0" smtClean="0"/>
          </a:p>
        </p:txBody>
      </p:sp>
      <p:grpSp>
        <p:nvGrpSpPr>
          <p:cNvPr id="12" name="그룹 11"/>
          <p:cNvGrpSpPr/>
          <p:nvPr/>
        </p:nvGrpSpPr>
        <p:grpSpPr>
          <a:xfrm>
            <a:off x="251520" y="1557352"/>
            <a:ext cx="8640000" cy="5040000"/>
            <a:chOff x="611560" y="188640"/>
            <a:chExt cx="8208912" cy="635040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1560" y="188640"/>
              <a:ext cx="8208912" cy="635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모서리가 둥근 직사각형 18"/>
            <p:cNvSpPr/>
            <p:nvPr/>
          </p:nvSpPr>
          <p:spPr>
            <a:xfrm>
              <a:off x="6876256" y="4581128"/>
              <a:ext cx="576000" cy="252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5544144" y="764704"/>
              <a:ext cx="324000" cy="1440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4968096" y="4509120"/>
              <a:ext cx="504000" cy="180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3310166" y="3959478"/>
              <a:ext cx="325730" cy="2616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1100" dirty="0" smtClean="0">
                  <a:solidFill>
                    <a:srgbClr val="FF0000"/>
                  </a:solidFill>
                </a:rPr>
                <a:t>■</a:t>
              </a:r>
              <a:endParaRPr lang="ko-KR" altLang="en-US" sz="11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908997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직사각형 63"/>
          <p:cNvSpPr/>
          <p:nvPr/>
        </p:nvSpPr>
        <p:spPr>
          <a:xfrm>
            <a:off x="0" y="285728"/>
            <a:ext cx="5040000" cy="5328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latin typeface="+mn-ea"/>
              </a:rPr>
              <a:t>2. </a:t>
            </a:r>
            <a:r>
              <a:rPr lang="ko-KR" altLang="en-US" sz="2000" b="1" dirty="0" err="1" smtClean="0">
                <a:latin typeface="+mn-ea"/>
              </a:rPr>
              <a:t>이러닝</a:t>
            </a:r>
            <a:r>
              <a:rPr lang="ko-KR" altLang="en-US" sz="2000" b="1" dirty="0" smtClean="0">
                <a:latin typeface="+mn-ea"/>
              </a:rPr>
              <a:t> 연수 신청 방법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074222"/>
            <a:ext cx="817585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ko-KR" sz="1600" dirty="0" smtClean="0"/>
              <a:t>“</a:t>
            </a:r>
            <a:r>
              <a:rPr lang="ko-KR" altLang="en-US" sz="1600" dirty="0" smtClean="0"/>
              <a:t>직급</a:t>
            </a:r>
            <a:r>
              <a:rPr lang="en-US" altLang="ko-KR" sz="1600" dirty="0" smtClean="0"/>
              <a:t>”</a:t>
            </a:r>
            <a:r>
              <a:rPr lang="ko-KR" altLang="en-US" sz="1600" dirty="0" smtClean="0"/>
              <a:t>에서 </a:t>
            </a:r>
            <a:r>
              <a:rPr lang="en-US" altLang="ko-KR" sz="1600" dirty="0" smtClean="0"/>
              <a:t>“1388</a:t>
            </a:r>
            <a:r>
              <a:rPr lang="ko-KR" altLang="en-US" sz="1600" dirty="0" smtClean="0"/>
              <a:t>지원단</a:t>
            </a:r>
            <a:r>
              <a:rPr lang="en-US" altLang="ko-KR" sz="1600" dirty="0" smtClean="0"/>
              <a:t>”</a:t>
            </a:r>
            <a:r>
              <a:rPr lang="ko-KR" altLang="en-US" sz="1600" dirty="0" smtClean="0"/>
              <a:t>으로 선택 및 개인정보 입력 후 </a:t>
            </a:r>
            <a:r>
              <a:rPr lang="ko-KR" altLang="en-US" sz="1600" b="1" dirty="0" smtClean="0"/>
              <a:t>신청</a:t>
            </a:r>
            <a:r>
              <a:rPr lang="ko-KR" altLang="en-US" sz="1600" dirty="0" smtClean="0"/>
              <a:t> 클릭 </a:t>
            </a:r>
            <a:endParaRPr lang="en-US" altLang="ko-KR" sz="1600" dirty="0" smtClean="0"/>
          </a:p>
        </p:txBody>
      </p:sp>
      <p:grpSp>
        <p:nvGrpSpPr>
          <p:cNvPr id="12" name="그룹 11"/>
          <p:cNvGrpSpPr/>
          <p:nvPr/>
        </p:nvGrpSpPr>
        <p:grpSpPr>
          <a:xfrm>
            <a:off x="252480" y="1557352"/>
            <a:ext cx="8640000" cy="5040000"/>
            <a:chOff x="539553" y="188640"/>
            <a:chExt cx="8136903" cy="63504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9553" y="188640"/>
              <a:ext cx="8136903" cy="635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직사각형 14"/>
            <p:cNvSpPr/>
            <p:nvPr/>
          </p:nvSpPr>
          <p:spPr>
            <a:xfrm>
              <a:off x="4067944" y="2276872"/>
              <a:ext cx="2088232" cy="136815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6012160" y="4437112"/>
              <a:ext cx="21600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4644024" y="4617144"/>
              <a:ext cx="144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5508104" y="4617144"/>
              <a:ext cx="126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3995936" y="4581128"/>
              <a:ext cx="612000" cy="144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4608072" y="6165304"/>
              <a:ext cx="576000" cy="180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5908997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직사각형 63"/>
          <p:cNvSpPr/>
          <p:nvPr/>
        </p:nvSpPr>
        <p:spPr>
          <a:xfrm>
            <a:off x="0" y="285728"/>
            <a:ext cx="5040000" cy="5328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latin typeface="+mn-ea"/>
              </a:rPr>
              <a:t>2. </a:t>
            </a:r>
            <a:r>
              <a:rPr lang="ko-KR" altLang="en-US" sz="2000" b="1" dirty="0" err="1" smtClean="0">
                <a:latin typeface="+mn-ea"/>
              </a:rPr>
              <a:t>이러닝</a:t>
            </a:r>
            <a:r>
              <a:rPr lang="ko-KR" altLang="en-US" sz="2000" b="1" dirty="0" smtClean="0">
                <a:latin typeface="+mn-ea"/>
              </a:rPr>
              <a:t> 연수 신청 방법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074222"/>
            <a:ext cx="817585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ko-KR" altLang="en-US" sz="1600" b="1" dirty="0" smtClean="0"/>
              <a:t>수강하기</a:t>
            </a:r>
            <a:r>
              <a:rPr lang="ko-KR" altLang="en-US" sz="1600" dirty="0" smtClean="0"/>
              <a:t>를 클릭하면 신청한 날로부터 </a:t>
            </a:r>
            <a:r>
              <a:rPr lang="en-US" altLang="ko-KR" sz="1600" dirty="0" smtClean="0"/>
              <a:t>3</a:t>
            </a:r>
            <a:r>
              <a:rPr lang="ko-KR" altLang="en-US" sz="1600" dirty="0" smtClean="0"/>
              <a:t>주간 수강 가능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수강일 연장 불가</a:t>
            </a:r>
            <a:r>
              <a:rPr lang="en-US" altLang="ko-KR" sz="1600" dirty="0" smtClean="0"/>
              <a:t>)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251520" y="1556792"/>
            <a:ext cx="8640000" cy="5040000"/>
            <a:chOff x="140544" y="260648"/>
            <a:chExt cx="8031856" cy="635040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0544" y="260648"/>
              <a:ext cx="8031856" cy="635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모서리가 둥근 직사각형 19"/>
            <p:cNvSpPr/>
            <p:nvPr/>
          </p:nvSpPr>
          <p:spPr>
            <a:xfrm>
              <a:off x="4932040" y="980744"/>
              <a:ext cx="324000" cy="1440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4356032" y="5445224"/>
              <a:ext cx="792000" cy="252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5908997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직사각형 63"/>
          <p:cNvSpPr/>
          <p:nvPr/>
        </p:nvSpPr>
        <p:spPr>
          <a:xfrm>
            <a:off x="0" y="285728"/>
            <a:ext cx="5040000" cy="5328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latin typeface="+mn-ea"/>
              </a:rPr>
              <a:t>3. </a:t>
            </a:r>
            <a:r>
              <a:rPr lang="ko-KR" altLang="en-US" sz="2000" b="1" dirty="0" err="1" smtClean="0">
                <a:latin typeface="+mn-ea"/>
              </a:rPr>
              <a:t>이러닝</a:t>
            </a:r>
            <a:r>
              <a:rPr lang="ko-KR" altLang="en-US" sz="2000" b="1" dirty="0" smtClean="0">
                <a:latin typeface="+mn-ea"/>
              </a:rPr>
              <a:t> 연수 수강 후 설문 참여 방법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074222"/>
            <a:ext cx="817585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ko-KR" altLang="en-US" sz="1600" b="1" dirty="0" err="1" smtClean="0"/>
              <a:t>이러닝연수</a:t>
            </a:r>
            <a:r>
              <a:rPr lang="ko-KR" altLang="en-US" sz="1600" dirty="0" smtClean="0"/>
              <a:t> → </a:t>
            </a:r>
            <a:r>
              <a:rPr lang="ko-KR" altLang="en-US" sz="1600" b="1" dirty="0" smtClean="0"/>
              <a:t>강의수강</a:t>
            </a:r>
            <a:r>
              <a:rPr lang="ko-KR" altLang="en-US" sz="1600" dirty="0" smtClean="0"/>
              <a:t> → 설문여부에서 </a:t>
            </a:r>
            <a:r>
              <a:rPr lang="ko-KR" altLang="en-US" sz="1600" b="1" dirty="0" err="1" smtClean="0"/>
              <a:t>미참여</a:t>
            </a:r>
            <a:r>
              <a:rPr lang="ko-KR" altLang="en-US" sz="1600" dirty="0" err="1" smtClean="0"/>
              <a:t>를</a:t>
            </a:r>
            <a:r>
              <a:rPr lang="ko-KR" altLang="en-US" sz="1600" b="1" dirty="0" smtClean="0"/>
              <a:t> </a:t>
            </a:r>
            <a:r>
              <a:rPr lang="ko-KR" altLang="en-US" sz="1600" dirty="0" smtClean="0"/>
              <a:t>클릭  </a:t>
            </a:r>
            <a:endParaRPr lang="en-US" altLang="ko-KR" sz="1600" dirty="0" smtClean="0"/>
          </a:p>
        </p:txBody>
      </p:sp>
      <p:grpSp>
        <p:nvGrpSpPr>
          <p:cNvPr id="23" name="그룹 22"/>
          <p:cNvGrpSpPr/>
          <p:nvPr/>
        </p:nvGrpSpPr>
        <p:grpSpPr>
          <a:xfrm>
            <a:off x="251520" y="2160637"/>
            <a:ext cx="8640000" cy="3716635"/>
            <a:chOff x="251520" y="2160637"/>
            <a:chExt cx="8640000" cy="371663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2815" y="2160637"/>
              <a:ext cx="8558705" cy="3716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모서리가 둥근 직사각형 15"/>
            <p:cNvSpPr/>
            <p:nvPr/>
          </p:nvSpPr>
          <p:spPr>
            <a:xfrm>
              <a:off x="251520" y="2232645"/>
              <a:ext cx="894142" cy="252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251520" y="3464679"/>
              <a:ext cx="894142" cy="252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5976216" y="3960837"/>
              <a:ext cx="540000" cy="72008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592506" y="4248869"/>
              <a:ext cx="1056831" cy="3600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527771" y="4248869"/>
              <a:ext cx="3333083" cy="3600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1540048"/>
            <a:ext cx="817585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ko-KR" altLang="en-US" sz="1600" dirty="0" smtClean="0"/>
              <a:t>설문 조사 </a:t>
            </a:r>
            <a:r>
              <a:rPr lang="ko-KR" altLang="en-US" sz="1600" dirty="0" err="1" smtClean="0"/>
              <a:t>미참여</a:t>
            </a:r>
            <a:r>
              <a:rPr lang="ko-KR" altLang="en-US" sz="1600" dirty="0" smtClean="0"/>
              <a:t> 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수료증 발급 불가</a:t>
            </a:r>
            <a:endParaRPr lang="en-US" altLang="ko-KR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5908997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직사각형 63"/>
          <p:cNvSpPr/>
          <p:nvPr/>
        </p:nvSpPr>
        <p:spPr>
          <a:xfrm>
            <a:off x="0" y="285728"/>
            <a:ext cx="5040000" cy="5328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latin typeface="+mn-ea"/>
              </a:rPr>
              <a:t>4. </a:t>
            </a:r>
            <a:r>
              <a:rPr lang="ko-KR" altLang="en-US" sz="2000" b="1" dirty="0" smtClean="0">
                <a:latin typeface="+mn-ea"/>
              </a:rPr>
              <a:t>수료증 발급 방법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074222"/>
            <a:ext cx="817585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ko-KR" altLang="en-US" sz="1600" b="1" dirty="0" err="1" smtClean="0"/>
              <a:t>마이페이지</a:t>
            </a:r>
            <a:r>
              <a:rPr lang="ko-KR" altLang="en-US" sz="1600" dirty="0" smtClean="0"/>
              <a:t> → </a:t>
            </a:r>
            <a:r>
              <a:rPr lang="ko-KR" altLang="en-US" sz="1600" b="1" dirty="0" smtClean="0"/>
              <a:t>수료증발급</a:t>
            </a:r>
            <a:r>
              <a:rPr lang="ko-KR" altLang="en-US" sz="1600" dirty="0" smtClean="0"/>
              <a:t> → 사이버교육에서 </a:t>
            </a:r>
            <a:r>
              <a:rPr lang="ko-KR" altLang="en-US" sz="1600" b="1" dirty="0" smtClean="0"/>
              <a:t>발급</a:t>
            </a:r>
            <a:r>
              <a:rPr lang="ko-KR" altLang="en-US" sz="1600" dirty="0" smtClean="0"/>
              <a:t>을</a:t>
            </a:r>
            <a:r>
              <a:rPr lang="ko-KR" altLang="en-US" sz="1600" b="1" dirty="0" smtClean="0"/>
              <a:t> </a:t>
            </a:r>
            <a:r>
              <a:rPr lang="ko-KR" altLang="en-US" sz="1600" dirty="0" smtClean="0"/>
              <a:t>클릭  </a:t>
            </a:r>
            <a:endParaRPr lang="en-US" altLang="ko-KR" sz="16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251520" y="1540048"/>
            <a:ext cx="817585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ko-KR" sz="1600" dirty="0" smtClean="0"/>
              <a:t>90% </a:t>
            </a:r>
            <a:r>
              <a:rPr lang="ko-KR" altLang="en-US" sz="1600" dirty="0" smtClean="0"/>
              <a:t>이상 이수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설문 조사 참여 완료 시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수료증 발급 가능</a:t>
            </a:r>
            <a:endParaRPr lang="en-US" altLang="ko-KR" sz="1600" dirty="0" smtClean="0"/>
          </a:p>
        </p:txBody>
      </p:sp>
      <p:grpSp>
        <p:nvGrpSpPr>
          <p:cNvPr id="19" name="그룹 18"/>
          <p:cNvGrpSpPr/>
          <p:nvPr/>
        </p:nvGrpSpPr>
        <p:grpSpPr>
          <a:xfrm>
            <a:off x="252480" y="2132856"/>
            <a:ext cx="8640000" cy="4199957"/>
            <a:chOff x="611560" y="836712"/>
            <a:chExt cx="7929711" cy="4199957"/>
          </a:xfrm>
        </p:grpSpPr>
        <p:grpSp>
          <p:nvGrpSpPr>
            <p:cNvPr id="20" name="그룹 19"/>
            <p:cNvGrpSpPr/>
            <p:nvPr/>
          </p:nvGrpSpPr>
          <p:grpSpPr>
            <a:xfrm>
              <a:off x="611560" y="836712"/>
              <a:ext cx="7929711" cy="4199957"/>
              <a:chOff x="611560" y="836712"/>
              <a:chExt cx="7929711" cy="4199957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11560" y="836712"/>
                <a:ext cx="7929711" cy="41999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모서리가 둥근 직사각형 24"/>
              <p:cNvSpPr/>
              <p:nvPr/>
            </p:nvSpPr>
            <p:spPr>
              <a:xfrm>
                <a:off x="755576" y="908720"/>
                <a:ext cx="792000" cy="2520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6" name="모서리가 둥근 직사각형 25"/>
              <p:cNvSpPr/>
              <p:nvPr/>
            </p:nvSpPr>
            <p:spPr>
              <a:xfrm>
                <a:off x="827584" y="1916832"/>
                <a:ext cx="792000" cy="2520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7" name="모서리가 둥근 직사각형 26"/>
              <p:cNvSpPr/>
              <p:nvPr/>
            </p:nvSpPr>
            <p:spPr>
              <a:xfrm>
                <a:off x="7524328" y="4725144"/>
                <a:ext cx="540000" cy="2520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2771800" y="2996952"/>
              <a:ext cx="3312368" cy="93610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2771800" y="4437112"/>
              <a:ext cx="4716000" cy="540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5908997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직사각형 63"/>
          <p:cNvSpPr/>
          <p:nvPr/>
        </p:nvSpPr>
        <p:spPr>
          <a:xfrm>
            <a:off x="0" y="285728"/>
            <a:ext cx="5040000" cy="5328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latin typeface="+mn-ea"/>
              </a:rPr>
              <a:t>5. </a:t>
            </a:r>
            <a:r>
              <a:rPr lang="ko-KR" altLang="en-US" sz="2000" b="1" dirty="0" smtClean="0">
                <a:latin typeface="+mn-ea"/>
              </a:rPr>
              <a:t>상설 </a:t>
            </a:r>
            <a:r>
              <a:rPr lang="ko-KR" altLang="en-US" sz="2000" b="1" dirty="0" err="1" smtClean="0">
                <a:latin typeface="+mn-ea"/>
              </a:rPr>
              <a:t>이러닝</a:t>
            </a:r>
            <a:r>
              <a:rPr lang="ko-KR" altLang="en-US" sz="2000" b="1" dirty="0" smtClean="0">
                <a:latin typeface="+mn-ea"/>
              </a:rPr>
              <a:t> 직무연수 과목 명단</a:t>
            </a:r>
            <a:endParaRPr lang="ko-KR" altLang="en-US" sz="2000" b="1" dirty="0">
              <a:latin typeface="+mn-ea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215516" y="1052736"/>
          <a:ext cx="8712968" cy="5179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3708412"/>
                <a:gridCol w="576064"/>
                <a:gridCol w="3852428"/>
              </a:tblGrid>
              <a:tr h="2963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연번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과목명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연번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과목명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3475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1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+mn-lt"/>
                        </a:rPr>
                        <a:t>청소년 성교육과 상담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15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탈북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+mn-lt"/>
                        </a:rPr>
                        <a:t> 청소년의 실태와 적응 문제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3475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2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+mn-lt"/>
                        </a:rPr>
                        <a:t>청소년상담자를 위한 동기강화상담의 실제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16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+mn-lt"/>
                        </a:rPr>
                        <a:t>학교폭력 가해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+mn-lt"/>
                        </a:rPr>
                        <a:t>피해자에 대한 이해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3475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3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+mn-lt"/>
                        </a:rPr>
                        <a:t>청소년 상담 기법 시연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17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+mn-lt"/>
                        </a:rPr>
                        <a:t>다문화가정 및 다문화 청소년의 이해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3475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4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+mn-lt"/>
                        </a:rPr>
                        <a:t>사이버 상담의 이해와 활용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18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+mn-lt"/>
                        </a:rPr>
                        <a:t>청소년상담자의 소진관리방안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3475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5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+mn-lt"/>
                        </a:rPr>
                        <a:t>부모상담의 이해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19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1388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+mn-lt"/>
                        </a:rPr>
                        <a:t>청소년전화상담의 이론과 실제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3475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6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1388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+mn-lt"/>
                        </a:rPr>
                        <a:t>전화상담사례개입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20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+mn-lt"/>
                        </a:rPr>
                        <a:t>위기청소년의 병리적 이해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3475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7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+mn-lt"/>
                        </a:rPr>
                        <a:t>청소년자살에 대한 이해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21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+mn-lt"/>
                        </a:rPr>
                        <a:t>사례로 풀어가는 청소년상담 윤리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3475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8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+mn-lt"/>
                        </a:rPr>
                        <a:t>상담사례개념화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22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+mn-lt"/>
                        </a:rPr>
                        <a:t>학교폭력 예방 및 개입 방안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3475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9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+mn-lt"/>
                        </a:rPr>
                        <a:t>단기상담기법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23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+mn-lt"/>
                        </a:rPr>
                        <a:t>학업중단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+mn-lt"/>
                        </a:rPr>
                        <a:t>숙려제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+mn-lt"/>
                        </a:rPr>
                        <a:t> 상담개입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3475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10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+mn-lt"/>
                        </a:rPr>
                        <a:t>청소년 근로 보호하기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24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+mn-lt"/>
                        </a:rPr>
                        <a:t>청소년 진로집단상담 프로그램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3475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11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+mn-lt"/>
                        </a:rPr>
                        <a:t>위기청소년의 병리적 이해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+mn-lt"/>
                        </a:rPr>
                        <a:t>II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/>
                        <a:t>25</a:t>
                      </a:r>
                      <a:endParaRPr lang="ko-KR" altLang="en-US" sz="1200" dirty="0"/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r>
                        <a:rPr lang="ko-KR" altLang="en-US" sz="1200" dirty="0" smtClean="0"/>
                        <a:t>아동학대 예방을 위한 아동 및 청소년 인권과 법률</a:t>
                      </a:r>
                      <a:endParaRPr lang="ko-KR" altLang="en-US" sz="1200" dirty="0"/>
                    </a:p>
                  </a:txBody>
                  <a:tcPr marL="64770" marR="64770" marT="17907" marB="17907" anchor="ctr"/>
                </a:tc>
              </a:tr>
              <a:tr h="3475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12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+mn-lt"/>
                        </a:rPr>
                        <a:t>가족상담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/>
                        <a:t>26</a:t>
                      </a:r>
                      <a:endParaRPr lang="ko-KR" altLang="en-US" sz="1200" dirty="0"/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r>
                        <a:rPr lang="ko-KR" altLang="en-US" sz="1200" dirty="0" smtClean="0"/>
                        <a:t>청소년 인권교육</a:t>
                      </a:r>
                      <a:endParaRPr lang="ko-KR" altLang="en-US" sz="1200" dirty="0"/>
                    </a:p>
                  </a:txBody>
                  <a:tcPr marL="64770" marR="64770" marT="17907" marB="17907" anchor="ctr"/>
                </a:tc>
              </a:tr>
              <a:tr h="3475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13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+mn-lt"/>
                        </a:rPr>
                        <a:t>청소년의 인터넷 문화와 온라인 게임의 이해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dirty="0" smtClean="0">
                          <a:solidFill>
                            <a:srgbClr val="000000"/>
                          </a:solidFill>
                          <a:latin typeface="+mn-lt"/>
                        </a:rPr>
                        <a:t>청소년 자기조절학습을 위한 집단상담프로그램</a:t>
                      </a:r>
                      <a:r>
                        <a:rPr lang="ko-KR" altLang="en-US" sz="105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n-US" altLang="ko-KR" sz="1050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–</a:t>
                      </a:r>
                      <a:r>
                        <a:rPr lang="ko-KR" altLang="en-US" sz="105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취약청소년을 중심으로</a:t>
                      </a:r>
                      <a:r>
                        <a:rPr lang="en-US" altLang="ko-KR" sz="105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3475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맑은 고딕"/>
                        </a:rPr>
                        <a:t>14</a:t>
                      </a:r>
                      <a:endParaRPr lang="en-US" sz="12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+mn-lt"/>
                        </a:rPr>
                        <a:t>중도입국 청소년의 실태와 적응 문제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4282" y="6286520"/>
            <a:ext cx="864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/>
            <a:r>
              <a:rPr lang="en-US" altLang="ko-KR" sz="1600" dirty="0" smtClean="0"/>
              <a:t>※ </a:t>
            </a:r>
            <a:r>
              <a:rPr lang="ko-KR" altLang="en-US" sz="1600" dirty="0" smtClean="0"/>
              <a:t>명단 상의 강의만 수강 가능합니다</a:t>
            </a:r>
            <a:r>
              <a:rPr lang="en-US" altLang="ko-KR" sz="1600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908997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16121</TotalTime>
  <Words>502</Words>
  <Application>Microsoft Office PowerPoint</Application>
  <PresentationFormat>화면 슬라이드 쇼(4:3)</PresentationFormat>
  <Paragraphs>129</Paragraphs>
  <Slides>11</Slides>
  <Notes>10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11</vt:i4>
      </vt:variant>
    </vt:vector>
  </HeadingPairs>
  <TitlesOfParts>
    <vt:vector size="13" baseType="lpstr">
      <vt:lpstr>Office 테마</vt:lpstr>
      <vt:lpstr>디자인 사용자 지정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Kim Hyein</dc:creator>
  <cp:lastModifiedBy>user</cp:lastModifiedBy>
  <cp:revision>1884</cp:revision>
  <dcterms:created xsi:type="dcterms:W3CDTF">2012-10-30T00:33:42Z</dcterms:created>
  <dcterms:modified xsi:type="dcterms:W3CDTF">2017-02-14T04:31:12Z</dcterms:modified>
</cp:coreProperties>
</file>