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8" r:id="rId2"/>
    <p:sldId id="347" r:id="rId3"/>
    <p:sldId id="352" r:id="rId4"/>
    <p:sldId id="348" r:id="rId5"/>
    <p:sldId id="353" r:id="rId6"/>
    <p:sldId id="349" r:id="rId7"/>
    <p:sldId id="291" r:id="rId8"/>
  </p:sldIdLst>
  <p:sldSz cx="9144000" cy="6858000" type="screen4x3"/>
  <p:notesSz cx="6797675" cy="9926638"/>
  <p:embeddedFontLst>
    <p:embeddedFont>
      <p:font typeface="G마켓 산스 Bold" panose="02000000000000000000" pitchFamily="50" charset="-127"/>
      <p:regular r:id="rId10"/>
    </p:embeddedFont>
    <p:embeddedFont>
      <p:font typeface="G마켓 산스 Medium" panose="02000000000000000000" pitchFamily="50" charset="-127"/>
      <p:regular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함초롬돋움" panose="020B0604000101010101" pitchFamily="50" charset="-127"/>
      <p:regular r:id="rId14"/>
      <p:bold r:id="rId15"/>
    </p:embeddedFont>
    <p:embeddedFont>
      <p:font typeface="휴먼모음T" panose="02030504000101010101" pitchFamily="18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643E"/>
    <a:srgbClr val="0322A7"/>
    <a:srgbClr val="0153A9"/>
    <a:srgbClr val="FE854E"/>
    <a:srgbClr val="BFE6F5"/>
    <a:srgbClr val="FF6340"/>
    <a:srgbClr val="18296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816" autoAdjust="0"/>
  </p:normalViewPr>
  <p:slideViewPr>
    <p:cSldViewPr>
      <p:cViewPr varScale="1">
        <p:scale>
          <a:sx n="104" d="100"/>
          <a:sy n="104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2F5A077-C4CA-445F-826B-8E0300184BDE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3822B89-9ED5-4A59-AECC-8F8E167D48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84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2B89-9ED5-4A59-AECC-8F8E167D48E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88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2B89-9ED5-4A59-AECC-8F8E167D48E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99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BF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 userDrawn="1"/>
        </p:nvSpPr>
        <p:spPr>
          <a:xfrm>
            <a:off x="7456494" y="0"/>
            <a:ext cx="1690597" cy="836712"/>
          </a:xfrm>
          <a:custGeom>
            <a:avLst/>
            <a:gdLst>
              <a:gd name="connsiteX0" fmla="*/ 664178 w 1690597"/>
              <a:gd name="connsiteY0" fmla="*/ 0 h 836712"/>
              <a:gd name="connsiteX1" fmla="*/ 1690597 w 1690597"/>
              <a:gd name="connsiteY1" fmla="*/ 0 h 836712"/>
              <a:gd name="connsiteX2" fmla="*/ 1690597 w 1690597"/>
              <a:gd name="connsiteY2" fmla="*/ 836712 h 836712"/>
              <a:gd name="connsiteX3" fmla="*/ 0 w 1690597"/>
              <a:gd name="connsiteY3" fmla="*/ 836712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597" h="836712">
                <a:moveTo>
                  <a:pt x="664178" y="0"/>
                </a:moveTo>
                <a:lnTo>
                  <a:pt x="1690597" y="0"/>
                </a:lnTo>
                <a:lnTo>
                  <a:pt x="1690597" y="836712"/>
                </a:lnTo>
                <a:lnTo>
                  <a:pt x="0" y="83671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29" y="6496221"/>
            <a:ext cx="864096" cy="246885"/>
          </a:xfrm>
          <a:prstGeom prst="rect">
            <a:avLst/>
          </a:prstGeom>
        </p:spPr>
      </p:pic>
      <p:grpSp>
        <p:nvGrpSpPr>
          <p:cNvPr id="16" name="그룹 15"/>
          <p:cNvGrpSpPr/>
          <p:nvPr userDrawn="1"/>
        </p:nvGrpSpPr>
        <p:grpSpPr>
          <a:xfrm>
            <a:off x="488132" y="5373215"/>
            <a:ext cx="8188324" cy="1008111"/>
            <a:chOff x="422691" y="5301208"/>
            <a:chExt cx="8188324" cy="792088"/>
          </a:xfrm>
        </p:grpSpPr>
        <p:sp>
          <p:nvSpPr>
            <p:cNvPr id="17" name="직사각형 16"/>
            <p:cNvSpPr/>
            <p:nvPr/>
          </p:nvSpPr>
          <p:spPr>
            <a:xfrm>
              <a:off x="604522" y="5301208"/>
              <a:ext cx="8006493" cy="792088"/>
            </a:xfrm>
            <a:prstGeom prst="rect">
              <a:avLst/>
            </a:prstGeom>
            <a:noFill/>
            <a:ln>
              <a:solidFill>
                <a:srgbClr val="FE85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422691" y="5513204"/>
              <a:ext cx="363663" cy="363663"/>
              <a:chOff x="1157417" y="5476588"/>
              <a:chExt cx="363663" cy="363663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1157417" y="5476588"/>
                <a:ext cx="363663" cy="363663"/>
              </a:xfrm>
              <a:prstGeom prst="ellipse">
                <a:avLst/>
              </a:prstGeom>
              <a:solidFill>
                <a:srgbClr val="FE85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632" y="5562158"/>
                <a:ext cx="189261" cy="2131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263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7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13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90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98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84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5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76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1547664" y="1484784"/>
            <a:ext cx="5868144" cy="1800200"/>
            <a:chOff x="1475656" y="2132856"/>
            <a:chExt cx="5868144" cy="1800200"/>
          </a:xfrm>
        </p:grpSpPr>
        <p:sp>
          <p:nvSpPr>
            <p:cNvPr id="6" name="직사각형 5"/>
            <p:cNvSpPr/>
            <p:nvPr/>
          </p:nvSpPr>
          <p:spPr>
            <a:xfrm>
              <a:off x="1691680" y="2348880"/>
              <a:ext cx="5652120" cy="1584176"/>
            </a:xfrm>
            <a:prstGeom prst="rect">
              <a:avLst/>
            </a:prstGeom>
            <a:solidFill>
              <a:srgbClr val="015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475656" y="2132856"/>
              <a:ext cx="1080120" cy="1080120"/>
            </a:xfrm>
            <a:prstGeom prst="rect">
              <a:avLst/>
            </a:prstGeom>
            <a:solidFill>
              <a:srgbClr val="182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 userDrawn="1"/>
        </p:nvSpPr>
        <p:spPr>
          <a:xfrm>
            <a:off x="5233646" y="3284983"/>
            <a:ext cx="2016224" cy="106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회원가입</a:t>
            </a:r>
          </a:p>
        </p:txBody>
      </p:sp>
    </p:spTree>
    <p:extLst>
      <p:ext uri="{BB962C8B-B14F-4D97-AF65-F5344CB8AC3E}">
        <p14:creationId xmlns:p14="http://schemas.microsoft.com/office/powerpoint/2010/main" val="21754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58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9525-07A0-42A3-8BF1-024B8300A480}" type="datetimeFigureOut">
              <a:rPr lang="ko-KR" altLang="en-US" smtClean="0"/>
              <a:t>2024-09-10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4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63" y="-2"/>
            <a:ext cx="9144000" cy="6290345"/>
          </a:xfrm>
          <a:prstGeom prst="rect">
            <a:avLst/>
          </a:prstGeom>
          <a:solidFill>
            <a:srgbClr val="015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1943281"/>
            <a:ext cx="9144000" cy="524443"/>
          </a:xfrm>
          <a:prstGeom prst="rect">
            <a:avLst/>
          </a:prstGeom>
          <a:solidFill>
            <a:srgbClr val="18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39098" y="1940277"/>
            <a:ext cx="7117278" cy="527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>
                <a:solidFill>
                  <a:schemeClr val="bg1"/>
                </a:solidFill>
                <a:latin typeface="G마켓 산스 Medium" pitchFamily="50" charset="-127"/>
                <a:ea typeface="G마켓 산스 Medium" pitchFamily="50" charset="-127"/>
              </a:rPr>
              <a:t>예방접종도우미</a:t>
            </a:r>
            <a:r>
              <a:rPr lang="en-US" altLang="ko-KR" sz="2000" dirty="0">
                <a:solidFill>
                  <a:schemeClr val="bg1"/>
                </a:solidFill>
                <a:latin typeface="G마켓 산스 Medium" pitchFamily="50" charset="-127"/>
                <a:ea typeface="G마켓 산스 Medium" pitchFamily="50" charset="-127"/>
              </a:rPr>
              <a:t>(https://nip.kdca.go.kr)</a:t>
            </a:r>
            <a:r>
              <a:rPr lang="ko-KR" altLang="en-US" sz="2000" dirty="0">
                <a:solidFill>
                  <a:schemeClr val="bg1"/>
                </a:solidFill>
                <a:latin typeface="G마켓 산스 Medium" pitchFamily="50" charset="-127"/>
                <a:ea typeface="G마켓 산스 Medium" pitchFamily="50" charset="-127"/>
              </a:rPr>
              <a:t> 사용 매뉴얼</a:t>
            </a:r>
            <a:endParaRPr lang="en-US" altLang="ko-KR" sz="2000" dirty="0">
              <a:solidFill>
                <a:schemeClr val="bg1"/>
              </a:solidFill>
              <a:latin typeface="G마켓 산스 Medium" pitchFamily="50" charset="-127"/>
              <a:ea typeface="G마켓 산스 Medium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6251822"/>
            <a:ext cx="9144000" cy="620598"/>
            <a:chOff x="0" y="6251822"/>
            <a:chExt cx="9144000" cy="620598"/>
          </a:xfrm>
        </p:grpSpPr>
        <p:sp>
          <p:nvSpPr>
            <p:cNvPr id="19" name="직사각형 18"/>
            <p:cNvSpPr/>
            <p:nvPr/>
          </p:nvSpPr>
          <p:spPr>
            <a:xfrm>
              <a:off x="0" y="6251822"/>
              <a:ext cx="9144000" cy="62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6423385"/>
              <a:ext cx="1105972" cy="315992"/>
            </a:xfrm>
            <a:prstGeom prst="rect">
              <a:avLst/>
            </a:prstGeom>
          </p:spPr>
        </p:pic>
        <p:sp>
          <p:nvSpPr>
            <p:cNvPr id="21" name="제목 1"/>
            <p:cNvSpPr txBox="1">
              <a:spLocks/>
            </p:cNvSpPr>
            <p:nvPr/>
          </p:nvSpPr>
          <p:spPr>
            <a:xfrm>
              <a:off x="1669386" y="6308662"/>
              <a:ext cx="3872526" cy="5274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COPYRIGHT ⓒ 2021 </a:t>
              </a:r>
              <a:r>
                <a: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질병관리청 </a:t>
              </a:r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ALL RIGHTS RESERVED.</a:t>
              </a:r>
            </a:p>
            <a:p>
              <a:pPr algn="l"/>
              <a:r>
                <a: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해당 매뉴얼의 모든 저작권은 </a:t>
              </a:r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2021 </a:t>
              </a:r>
              <a:r>
                <a: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질병관리청에 있으므로 무단 배포 및 복제를 금합니다</a:t>
              </a:r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.</a:t>
              </a:r>
              <a:endPara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610" y="6423385"/>
              <a:ext cx="1302862" cy="315992"/>
            </a:xfrm>
            <a:prstGeom prst="rect">
              <a:avLst/>
            </a:prstGeom>
          </p:spPr>
        </p:pic>
      </p:grp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660614" y="1239520"/>
            <a:ext cx="5999618" cy="576064"/>
          </a:xfrm>
        </p:spPr>
        <p:txBody>
          <a:bodyPr>
            <a:noAutofit/>
          </a:bodyPr>
          <a:lstStyle/>
          <a:p>
            <a:pPr algn="l"/>
            <a:r>
              <a:rPr lang="ko-KR" altLang="en-US" sz="3600" dirty="0" err="1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전자예진표</a:t>
            </a:r>
            <a:r>
              <a:rPr lang="ko-KR" altLang="en-US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매뉴얼 </a:t>
            </a:r>
            <a:r>
              <a:rPr lang="en-US" altLang="ko-KR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대국민</a:t>
            </a:r>
            <a:r>
              <a:rPr lang="en-US" altLang="ko-KR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</a:t>
            </a:r>
            <a:endParaRPr lang="ko-KR" altLang="en-US" sz="36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525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899592" y="5540424"/>
            <a:ext cx="7264217" cy="6968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메인 화면의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전자예진표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작성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”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을 누릅니다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또는 왼쪽 상단의 햄버거 버튼을 클릭하여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예방접종관리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전자민원서비스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예방접종예진표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를 누릅니다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48865" y="180459"/>
            <a:ext cx="397838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1-1.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예방접종도우미 접속 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모바일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 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501113-7F53-4740-8C89-723B8FC98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27534"/>
            <a:ext cx="3514725" cy="405765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49F3B31-7958-44A7-AAA8-FD6193F53DB4}"/>
              </a:ext>
            </a:extLst>
          </p:cNvPr>
          <p:cNvSpPr/>
          <p:nvPr/>
        </p:nvSpPr>
        <p:spPr>
          <a:xfrm>
            <a:off x="2512938" y="3340880"/>
            <a:ext cx="1673685" cy="1656184"/>
          </a:xfrm>
          <a:prstGeom prst="rect">
            <a:avLst/>
          </a:prstGeom>
          <a:solidFill>
            <a:srgbClr val="FF3300">
              <a:alpha val="9804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312B3B1-0974-4874-9433-B78D5CB305EF}"/>
              </a:ext>
            </a:extLst>
          </p:cNvPr>
          <p:cNvSpPr/>
          <p:nvPr/>
        </p:nvSpPr>
        <p:spPr>
          <a:xfrm>
            <a:off x="3826583" y="1117722"/>
            <a:ext cx="360040" cy="278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94172CA4-1E4F-4A20-AB0A-D9221A324C22}"/>
              </a:ext>
            </a:extLst>
          </p:cNvPr>
          <p:cNvSpPr/>
          <p:nvPr/>
        </p:nvSpPr>
        <p:spPr>
          <a:xfrm>
            <a:off x="4255771" y="1117722"/>
            <a:ext cx="478187" cy="278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E4F54-6459-4A7A-B11C-5B16912165CC}"/>
              </a:ext>
            </a:extLst>
          </p:cNvPr>
          <p:cNvSpPr txBox="1"/>
          <p:nvPr/>
        </p:nvSpPr>
        <p:spPr>
          <a:xfrm>
            <a:off x="3769961" y="81560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click</a:t>
            </a:r>
            <a:endParaRPr lang="ko-KR" altLang="en-US" sz="12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6C1F76C8-3D18-4457-8FF0-B35CCF51B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15" y="1022311"/>
            <a:ext cx="3514725" cy="3905250"/>
          </a:xfrm>
          <a:prstGeom prst="rect">
            <a:avLst/>
          </a:prstGeom>
        </p:spPr>
      </p:pic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658D96DB-20CD-40A0-B98E-52CE22DD1A6C}"/>
              </a:ext>
            </a:extLst>
          </p:cNvPr>
          <p:cNvSpPr/>
          <p:nvPr/>
        </p:nvSpPr>
        <p:spPr>
          <a:xfrm>
            <a:off x="4809019" y="3700920"/>
            <a:ext cx="3503621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FE9289E-DBDF-461F-8893-9C827988028E}"/>
              </a:ext>
            </a:extLst>
          </p:cNvPr>
          <p:cNvSpPr/>
          <p:nvPr/>
        </p:nvSpPr>
        <p:spPr>
          <a:xfrm>
            <a:off x="543653" y="1113790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6BD79F0-6DF2-4981-90F8-13E5CD9E85B2}"/>
              </a:ext>
            </a:extLst>
          </p:cNvPr>
          <p:cNvSpPr/>
          <p:nvPr/>
        </p:nvSpPr>
        <p:spPr>
          <a:xfrm>
            <a:off x="3485205" y="1113790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897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899592" y="5540424"/>
            <a:ext cx="7264217" cy="6968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메인 화면의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전자예진표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작성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”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을 누릅니다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또는 상단 메뉴의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예방접종관리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”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를 클릭하여 하위메뉴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전자민원서비스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예방접종예진표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를 누릅니다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48865" y="180459"/>
            <a:ext cx="397838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1-2.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예방접종도우미 접속 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(PC) 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94172CA4-1E4F-4A20-AB0A-D9221A324C22}"/>
              </a:ext>
            </a:extLst>
          </p:cNvPr>
          <p:cNvSpPr/>
          <p:nvPr/>
        </p:nvSpPr>
        <p:spPr>
          <a:xfrm>
            <a:off x="6084168" y="4903754"/>
            <a:ext cx="478187" cy="278942"/>
          </a:xfrm>
          <a:prstGeom prst="rightArrow">
            <a:avLst>
              <a:gd name="adj1" fmla="val 3013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E4F54-6459-4A7A-B11C-5B16912165CC}"/>
              </a:ext>
            </a:extLst>
          </p:cNvPr>
          <p:cNvSpPr txBox="1"/>
          <p:nvPr/>
        </p:nvSpPr>
        <p:spPr>
          <a:xfrm>
            <a:off x="5598358" y="4601637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click</a:t>
            </a:r>
            <a:endParaRPr lang="ko-KR" altLang="en-US" sz="12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658D96DB-20CD-40A0-B98E-52CE22DD1A6C}"/>
              </a:ext>
            </a:extLst>
          </p:cNvPr>
          <p:cNvSpPr/>
          <p:nvPr/>
        </p:nvSpPr>
        <p:spPr>
          <a:xfrm>
            <a:off x="4881027" y="3700920"/>
            <a:ext cx="3503621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09F51F3-8182-4D17-8776-A9B8ACB18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3" y="3015411"/>
            <a:ext cx="7704856" cy="2357805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CC85D0D-957C-41E2-90E6-D0C2E753F5C6}"/>
              </a:ext>
            </a:extLst>
          </p:cNvPr>
          <p:cNvSpPr/>
          <p:nvPr/>
        </p:nvSpPr>
        <p:spPr>
          <a:xfrm>
            <a:off x="4139952" y="4808185"/>
            <a:ext cx="1368152" cy="276999"/>
          </a:xfrm>
          <a:prstGeom prst="roundRect">
            <a:avLst>
              <a:gd name="adj" fmla="val 999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C5808382-B967-40AC-9DCF-B64B43CFB6B5}"/>
              </a:ext>
            </a:extLst>
          </p:cNvPr>
          <p:cNvSpPr/>
          <p:nvPr/>
        </p:nvSpPr>
        <p:spPr>
          <a:xfrm>
            <a:off x="3419872" y="3091674"/>
            <a:ext cx="979384" cy="337326"/>
          </a:xfrm>
          <a:prstGeom prst="roundRect">
            <a:avLst>
              <a:gd name="adj" fmla="val 999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3C703A2-EB49-43B8-B4DD-AF937EAB6BF9}"/>
              </a:ext>
            </a:extLst>
          </p:cNvPr>
          <p:cNvSpPr/>
          <p:nvPr/>
        </p:nvSpPr>
        <p:spPr>
          <a:xfrm>
            <a:off x="251520" y="864006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514606E-9254-4075-9053-E690782BDE80}"/>
              </a:ext>
            </a:extLst>
          </p:cNvPr>
          <p:cNvSpPr/>
          <p:nvPr/>
        </p:nvSpPr>
        <p:spPr>
          <a:xfrm>
            <a:off x="195314" y="2924944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2AD9912-DA4B-4648-92C1-DAA757ACECFC}"/>
              </a:ext>
            </a:extLst>
          </p:cNvPr>
          <p:cNvSpPr/>
          <p:nvPr/>
        </p:nvSpPr>
        <p:spPr>
          <a:xfrm>
            <a:off x="558839" y="864006"/>
            <a:ext cx="8333641" cy="193538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D66083D-918B-44A7-AB5A-514A5E3EF1FD}"/>
              </a:ext>
            </a:extLst>
          </p:cNvPr>
          <p:cNvSpPr/>
          <p:nvPr/>
        </p:nvSpPr>
        <p:spPr>
          <a:xfrm>
            <a:off x="539552" y="2943403"/>
            <a:ext cx="8333640" cy="235780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C9D0C94-9C87-4ED6-B19C-27CAC849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2" y="926226"/>
            <a:ext cx="8180490" cy="163349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49F3B31-7958-44A7-AAA8-FD6193F53DB4}"/>
              </a:ext>
            </a:extLst>
          </p:cNvPr>
          <p:cNvSpPr/>
          <p:nvPr/>
        </p:nvSpPr>
        <p:spPr>
          <a:xfrm>
            <a:off x="6804248" y="1374566"/>
            <a:ext cx="2016224" cy="115562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8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827584" y="5301208"/>
            <a:ext cx="7264217" cy="1008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00" algn="l" defTabSz="864000">
              <a:lnSpc>
                <a:spcPct val="150000"/>
              </a:lnSpc>
            </a:pP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접종받을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대상자의 인적정보를 입력합니다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600" algn="l" defTabSz="864000">
              <a:lnSpc>
                <a:spcPct val="150000"/>
              </a:lnSpc>
            </a:pP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  ※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접종대상자가 출생신고 전일 경우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신생아 여부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”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에 체크합니다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dirty="0">
              <a:latin typeface="나눔스퀘어_ac" panose="020B0600000101010101" pitchFamily="50" charset="-127"/>
              <a:ea typeface="나눔스퀘어_ac" panose="020B0600000101010101" pitchFamily="50" charset="-127"/>
              <a:cs typeface="함초롬돋움" panose="020B0604000101010101" pitchFamily="50" charset="-127"/>
            </a:endParaRPr>
          </a:p>
          <a:p>
            <a:pPr marL="12600" algn="l" defTabSz="864000">
              <a:lnSpc>
                <a:spcPct val="150000"/>
              </a:lnSpc>
            </a:pP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2.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예방접종업무를 위한 개인정보 처리 등에 대해 사항을 체크합니다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600" algn="l" defTabSz="864000">
              <a:lnSpc>
                <a:spcPct val="150000"/>
              </a:lnSpc>
            </a:pP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3.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접종대상자의 현재 건강상태 및 과거 병력 등을 입력합니다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67322" y="246292"/>
            <a:ext cx="484247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2-1. </a:t>
            </a:r>
            <a:r>
              <a:rPr lang="ko-KR" altLang="en-US" sz="1800" dirty="0" err="1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예진표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작성</a:t>
            </a:r>
            <a:endParaRPr lang="en-US" altLang="ko-KR" sz="180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2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8E7854-5E94-4D10-AA2F-47E41262B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" y="921012"/>
            <a:ext cx="2890344" cy="42361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8564830-A76B-47E4-BA8A-D7EB958EF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06" y="908720"/>
            <a:ext cx="2890345" cy="37929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14E9C68-34FE-4047-A9AD-9D4C10B9E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17" y="908720"/>
            <a:ext cx="2972387" cy="4320482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2286DA6-6BDC-450F-98C4-4006FB9FD927}"/>
              </a:ext>
            </a:extLst>
          </p:cNvPr>
          <p:cNvSpPr/>
          <p:nvPr/>
        </p:nvSpPr>
        <p:spPr>
          <a:xfrm>
            <a:off x="123306" y="966985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899D185-613F-42F7-885A-8BD1CD5FA36F}"/>
              </a:ext>
            </a:extLst>
          </p:cNvPr>
          <p:cNvSpPr/>
          <p:nvPr/>
        </p:nvSpPr>
        <p:spPr>
          <a:xfrm>
            <a:off x="3127541" y="980728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A61EB82-3E49-4474-A6D5-7D7473B63380}"/>
              </a:ext>
            </a:extLst>
          </p:cNvPr>
          <p:cNvSpPr/>
          <p:nvPr/>
        </p:nvSpPr>
        <p:spPr>
          <a:xfrm>
            <a:off x="6099970" y="980728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248E482-367A-414B-9365-EDAD154C691A}"/>
              </a:ext>
            </a:extLst>
          </p:cNvPr>
          <p:cNvSpPr/>
          <p:nvPr/>
        </p:nvSpPr>
        <p:spPr>
          <a:xfrm>
            <a:off x="123306" y="1916832"/>
            <a:ext cx="2862534" cy="504056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69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267322" y="246292"/>
            <a:ext cx="484247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2-2. </a:t>
            </a:r>
            <a:r>
              <a:rPr lang="ko-KR" altLang="en-US" sz="1800" dirty="0" err="1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예진표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작성</a:t>
            </a:r>
            <a:endParaRPr lang="en-US" altLang="ko-KR" sz="180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2</a:t>
            </a:r>
          </a:p>
        </p:txBody>
      </p:sp>
      <p:sp>
        <p:nvSpPr>
          <p:cNvPr id="14" name="标题 11">
            <a:extLst>
              <a:ext uri="{FF2B5EF4-FFF2-40B4-BE49-F238E27FC236}">
                <a16:creationId xmlns:a16="http://schemas.microsoft.com/office/drawing/2014/main" id="{BA883464-DF37-4C2A-8140-0D85770DE02F}"/>
              </a:ext>
            </a:extLst>
          </p:cNvPr>
          <p:cNvSpPr txBox="1">
            <a:spLocks/>
          </p:cNvSpPr>
          <p:nvPr/>
        </p:nvSpPr>
        <p:spPr>
          <a:xfrm>
            <a:off x="919088" y="5373216"/>
            <a:ext cx="7757368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피접종자와의 관계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본인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부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모 중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택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1)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를 선택하고 저장합니다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접종대상자가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출생미신고자일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경우 피접종자와의 관계는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부 또는 모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＂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만 선택 가능하며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보호자 인적정보를 입력해야 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E30377-01EE-4840-A695-33771E087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4" y="924958"/>
            <a:ext cx="4181475" cy="24288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7EE0841-502F-4C6F-84B0-21E973812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26" y="896466"/>
            <a:ext cx="3820953" cy="4044702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BEA33C-DF00-44D1-816C-252A0C456ECC}"/>
              </a:ext>
            </a:extLst>
          </p:cNvPr>
          <p:cNvSpPr/>
          <p:nvPr/>
        </p:nvSpPr>
        <p:spPr>
          <a:xfrm>
            <a:off x="300044" y="1052736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31F0122-B094-4E0E-BC38-887746E1E215}"/>
              </a:ext>
            </a:extLst>
          </p:cNvPr>
          <p:cNvSpPr/>
          <p:nvPr/>
        </p:nvSpPr>
        <p:spPr>
          <a:xfrm>
            <a:off x="4852658" y="1038992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881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38F7F7B9-9423-4F85-8EA0-F65EE55D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2243"/>
            <a:ext cx="3139413" cy="4468965"/>
          </a:xfrm>
          <a:prstGeom prst="rect">
            <a:avLst/>
          </a:prstGeom>
        </p:spPr>
      </p:pic>
      <p:sp>
        <p:nvSpPr>
          <p:cNvPr id="5" name="标题 11"/>
          <p:cNvSpPr txBox="1">
            <a:spLocks/>
          </p:cNvSpPr>
          <p:nvPr/>
        </p:nvSpPr>
        <p:spPr>
          <a:xfrm>
            <a:off x="860809" y="5584893"/>
            <a:ext cx="7757368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작성한 내용을 확인하고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서명하기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”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를 클릭합니다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수정할 내용이 있을 경우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수정하기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”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를 클릭합니다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제출 동의 서명 팝업에 서명 후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제출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버튼을 클릭합니다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 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77592" y="241141"/>
            <a:ext cx="49144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3.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작성 내용 확인 및 서명</a:t>
            </a:r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3</a:t>
            </a:r>
          </a:p>
        </p:txBody>
      </p:sp>
      <p:sp>
        <p:nvSpPr>
          <p:cNvPr id="16" name="같음 기호 15">
            <a:extLst>
              <a:ext uri="{FF2B5EF4-FFF2-40B4-BE49-F238E27FC236}">
                <a16:creationId xmlns:a16="http://schemas.microsoft.com/office/drawing/2014/main" id="{76180F4A-DF9E-4877-8B66-6EB34F865CD8}"/>
              </a:ext>
            </a:extLst>
          </p:cNvPr>
          <p:cNvSpPr/>
          <p:nvPr/>
        </p:nvSpPr>
        <p:spPr>
          <a:xfrm>
            <a:off x="165042" y="3717032"/>
            <a:ext cx="4176464" cy="432048"/>
          </a:xfrm>
          <a:prstGeom prst="mathEqual">
            <a:avLst>
              <a:gd name="adj1" fmla="val 23520"/>
              <a:gd name="adj2" fmla="val 11760"/>
            </a:avLst>
          </a:prstGeom>
          <a:noFill/>
          <a:ln w="19050" cmpd="dbl">
            <a:solidFill>
              <a:schemeClr val="bg1">
                <a:lumMod val="8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34501 w 4032448"/>
                      <a:gd name="connsiteY0" fmla="*/ 89002 h 432048"/>
                      <a:gd name="connsiteX1" fmla="*/ 1097556 w 4032448"/>
                      <a:gd name="connsiteY1" fmla="*/ 89002 h 432048"/>
                      <a:gd name="connsiteX2" fmla="*/ 1601342 w 4032448"/>
                      <a:gd name="connsiteY2" fmla="*/ 89002 h 432048"/>
                      <a:gd name="connsiteX3" fmla="*/ 2253300 w 4032448"/>
                      <a:gd name="connsiteY3" fmla="*/ 89002 h 432048"/>
                      <a:gd name="connsiteX4" fmla="*/ 2816354 w 4032448"/>
                      <a:gd name="connsiteY4" fmla="*/ 89002 h 432048"/>
                      <a:gd name="connsiteX5" fmla="*/ 3497947 w 4032448"/>
                      <a:gd name="connsiteY5" fmla="*/ 89002 h 432048"/>
                      <a:gd name="connsiteX6" fmla="*/ 3497947 w 4032448"/>
                      <a:gd name="connsiteY6" fmla="*/ 190620 h 432048"/>
                      <a:gd name="connsiteX7" fmla="*/ 2905258 w 4032448"/>
                      <a:gd name="connsiteY7" fmla="*/ 190620 h 432048"/>
                      <a:gd name="connsiteX8" fmla="*/ 2253300 w 4032448"/>
                      <a:gd name="connsiteY8" fmla="*/ 190620 h 432048"/>
                      <a:gd name="connsiteX9" fmla="*/ 1749514 w 4032448"/>
                      <a:gd name="connsiteY9" fmla="*/ 190620 h 432048"/>
                      <a:gd name="connsiteX10" fmla="*/ 1156825 w 4032448"/>
                      <a:gd name="connsiteY10" fmla="*/ 190620 h 432048"/>
                      <a:gd name="connsiteX11" fmla="*/ 534501 w 4032448"/>
                      <a:gd name="connsiteY11" fmla="*/ 190620 h 432048"/>
                      <a:gd name="connsiteX12" fmla="*/ 534501 w 4032448"/>
                      <a:gd name="connsiteY12" fmla="*/ 89002 h 432048"/>
                      <a:gd name="connsiteX13" fmla="*/ 534501 w 4032448"/>
                      <a:gd name="connsiteY13" fmla="*/ 241428 h 432048"/>
                      <a:gd name="connsiteX14" fmla="*/ 1097556 w 4032448"/>
                      <a:gd name="connsiteY14" fmla="*/ 241428 h 432048"/>
                      <a:gd name="connsiteX15" fmla="*/ 1690245 w 4032448"/>
                      <a:gd name="connsiteY15" fmla="*/ 241428 h 432048"/>
                      <a:gd name="connsiteX16" fmla="*/ 2312569 w 4032448"/>
                      <a:gd name="connsiteY16" fmla="*/ 241428 h 432048"/>
                      <a:gd name="connsiteX17" fmla="*/ 2934892 w 4032448"/>
                      <a:gd name="connsiteY17" fmla="*/ 241428 h 432048"/>
                      <a:gd name="connsiteX18" fmla="*/ 3497947 w 4032448"/>
                      <a:gd name="connsiteY18" fmla="*/ 241428 h 432048"/>
                      <a:gd name="connsiteX19" fmla="*/ 3497947 w 4032448"/>
                      <a:gd name="connsiteY19" fmla="*/ 343046 h 432048"/>
                      <a:gd name="connsiteX20" fmla="*/ 2845989 w 4032448"/>
                      <a:gd name="connsiteY20" fmla="*/ 343046 h 432048"/>
                      <a:gd name="connsiteX21" fmla="*/ 2194031 w 4032448"/>
                      <a:gd name="connsiteY21" fmla="*/ 343046 h 432048"/>
                      <a:gd name="connsiteX22" fmla="*/ 1601342 w 4032448"/>
                      <a:gd name="connsiteY22" fmla="*/ 343046 h 432048"/>
                      <a:gd name="connsiteX23" fmla="*/ 534501 w 4032448"/>
                      <a:gd name="connsiteY23" fmla="*/ 343046 h 432048"/>
                      <a:gd name="connsiteX24" fmla="*/ 534501 w 4032448"/>
                      <a:gd name="connsiteY24" fmla="*/ 241428 h 432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032448" h="432048" extrusionOk="0">
                        <a:moveTo>
                          <a:pt x="534501" y="89002"/>
                        </a:moveTo>
                        <a:cubicBezTo>
                          <a:pt x="771102" y="60448"/>
                          <a:pt x="932391" y="108807"/>
                          <a:pt x="1097556" y="89002"/>
                        </a:cubicBezTo>
                        <a:cubicBezTo>
                          <a:pt x="1262722" y="69197"/>
                          <a:pt x="1437842" y="114889"/>
                          <a:pt x="1601342" y="89002"/>
                        </a:cubicBezTo>
                        <a:cubicBezTo>
                          <a:pt x="1764842" y="63115"/>
                          <a:pt x="1967903" y="121569"/>
                          <a:pt x="2253300" y="89002"/>
                        </a:cubicBezTo>
                        <a:cubicBezTo>
                          <a:pt x="2538697" y="56435"/>
                          <a:pt x="2590545" y="103311"/>
                          <a:pt x="2816354" y="89002"/>
                        </a:cubicBezTo>
                        <a:cubicBezTo>
                          <a:pt x="3042163" y="74693"/>
                          <a:pt x="3162565" y="108829"/>
                          <a:pt x="3497947" y="89002"/>
                        </a:cubicBezTo>
                        <a:cubicBezTo>
                          <a:pt x="3504495" y="126374"/>
                          <a:pt x="3496070" y="148765"/>
                          <a:pt x="3497947" y="190620"/>
                        </a:cubicBezTo>
                        <a:cubicBezTo>
                          <a:pt x="3298243" y="196094"/>
                          <a:pt x="3085181" y="123635"/>
                          <a:pt x="2905258" y="190620"/>
                        </a:cubicBezTo>
                        <a:cubicBezTo>
                          <a:pt x="2725335" y="257605"/>
                          <a:pt x="2492642" y="166110"/>
                          <a:pt x="2253300" y="190620"/>
                        </a:cubicBezTo>
                        <a:cubicBezTo>
                          <a:pt x="2013958" y="215130"/>
                          <a:pt x="1929688" y="142615"/>
                          <a:pt x="1749514" y="190620"/>
                        </a:cubicBezTo>
                        <a:cubicBezTo>
                          <a:pt x="1569340" y="238625"/>
                          <a:pt x="1282789" y="131883"/>
                          <a:pt x="1156825" y="190620"/>
                        </a:cubicBezTo>
                        <a:cubicBezTo>
                          <a:pt x="1030861" y="249357"/>
                          <a:pt x="806575" y="160848"/>
                          <a:pt x="534501" y="190620"/>
                        </a:cubicBezTo>
                        <a:cubicBezTo>
                          <a:pt x="527441" y="148101"/>
                          <a:pt x="541068" y="115306"/>
                          <a:pt x="534501" y="89002"/>
                        </a:cubicBezTo>
                        <a:close/>
                        <a:moveTo>
                          <a:pt x="534501" y="241428"/>
                        </a:moveTo>
                        <a:cubicBezTo>
                          <a:pt x="727054" y="185815"/>
                          <a:pt x="875290" y="272533"/>
                          <a:pt x="1097556" y="241428"/>
                        </a:cubicBezTo>
                        <a:cubicBezTo>
                          <a:pt x="1319823" y="210323"/>
                          <a:pt x="1505762" y="291140"/>
                          <a:pt x="1690245" y="241428"/>
                        </a:cubicBezTo>
                        <a:cubicBezTo>
                          <a:pt x="1874728" y="191716"/>
                          <a:pt x="2158362" y="295492"/>
                          <a:pt x="2312569" y="241428"/>
                        </a:cubicBezTo>
                        <a:cubicBezTo>
                          <a:pt x="2466776" y="187364"/>
                          <a:pt x="2683491" y="256746"/>
                          <a:pt x="2934892" y="241428"/>
                        </a:cubicBezTo>
                        <a:cubicBezTo>
                          <a:pt x="3186293" y="226110"/>
                          <a:pt x="3218187" y="298431"/>
                          <a:pt x="3497947" y="241428"/>
                        </a:cubicBezTo>
                        <a:cubicBezTo>
                          <a:pt x="3499901" y="290241"/>
                          <a:pt x="3497853" y="320372"/>
                          <a:pt x="3497947" y="343046"/>
                        </a:cubicBezTo>
                        <a:cubicBezTo>
                          <a:pt x="3248312" y="377260"/>
                          <a:pt x="3122273" y="329639"/>
                          <a:pt x="2845989" y="343046"/>
                        </a:cubicBezTo>
                        <a:cubicBezTo>
                          <a:pt x="2569705" y="356453"/>
                          <a:pt x="2332437" y="319906"/>
                          <a:pt x="2194031" y="343046"/>
                        </a:cubicBezTo>
                        <a:cubicBezTo>
                          <a:pt x="2055625" y="366186"/>
                          <a:pt x="1805113" y="326519"/>
                          <a:pt x="1601342" y="343046"/>
                        </a:cubicBezTo>
                        <a:cubicBezTo>
                          <a:pt x="1397571" y="359573"/>
                          <a:pt x="804842" y="241085"/>
                          <a:pt x="534501" y="343046"/>
                        </a:cubicBezTo>
                        <a:cubicBezTo>
                          <a:pt x="528148" y="293072"/>
                          <a:pt x="539573" y="279587"/>
                          <a:pt x="534501" y="2414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6D8FC0A-5D87-45BA-8DDF-281BBEC28403}"/>
              </a:ext>
            </a:extLst>
          </p:cNvPr>
          <p:cNvSpPr/>
          <p:nvPr/>
        </p:nvSpPr>
        <p:spPr>
          <a:xfrm>
            <a:off x="1403648" y="4869160"/>
            <a:ext cx="720080" cy="4320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C5124A-65ED-4993-8219-0922455B1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1" y="962025"/>
            <a:ext cx="3937097" cy="433918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683CF2F-7C66-4DC3-90B8-863415504F09}"/>
              </a:ext>
            </a:extLst>
          </p:cNvPr>
          <p:cNvSpPr/>
          <p:nvPr/>
        </p:nvSpPr>
        <p:spPr>
          <a:xfrm>
            <a:off x="5868144" y="4545124"/>
            <a:ext cx="720080" cy="4320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CA88C-BD82-490F-8037-C26A4DA35817}"/>
              </a:ext>
            </a:extLst>
          </p:cNvPr>
          <p:cNvSpPr/>
          <p:nvPr/>
        </p:nvSpPr>
        <p:spPr>
          <a:xfrm>
            <a:off x="1043608" y="4869160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3D6CD11-1BEE-467A-8042-46502199387C}"/>
              </a:ext>
            </a:extLst>
          </p:cNvPr>
          <p:cNvSpPr/>
          <p:nvPr/>
        </p:nvSpPr>
        <p:spPr>
          <a:xfrm>
            <a:off x="5495137" y="4531380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959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4365104"/>
            <a:ext cx="9144000" cy="524443"/>
          </a:xfrm>
          <a:prstGeom prst="rect">
            <a:avLst/>
          </a:prstGeom>
          <a:solidFill>
            <a:srgbClr val="18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96136" y="5229200"/>
            <a:ext cx="3028528" cy="576064"/>
          </a:xfrm>
        </p:spPr>
        <p:txBody>
          <a:bodyPr>
            <a:noAutofit/>
          </a:bodyPr>
          <a:lstStyle/>
          <a:p>
            <a:r>
              <a:rPr lang="ko-KR" altLang="en-US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감사합니다</a:t>
            </a:r>
            <a:r>
              <a:rPr lang="en-US" altLang="ko-KR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.</a:t>
            </a:r>
            <a:r>
              <a:rPr lang="en-US" altLang="ko-KR" sz="3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11560" y="4365104"/>
            <a:ext cx="8053382" cy="527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err="1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전자예진표</a:t>
            </a:r>
            <a:r>
              <a:rPr lang="en-US" altLang="ko-KR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매뉴얼 </a:t>
            </a:r>
            <a:r>
              <a:rPr lang="en-US" altLang="ko-KR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대국민</a:t>
            </a:r>
            <a:r>
              <a:rPr lang="en-US" altLang="ko-KR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255</Words>
  <Application>Microsoft Office PowerPoint</Application>
  <PresentationFormat>화면 슬라이드 쇼(4:3)</PresentationFormat>
  <Paragraphs>43</Paragraphs>
  <Slides>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나눔스퀘어_ac</vt:lpstr>
      <vt:lpstr>나눔스퀘어</vt:lpstr>
      <vt:lpstr>맑은 고딕</vt:lpstr>
      <vt:lpstr>함초롬돋움</vt:lpstr>
      <vt:lpstr>Arial</vt:lpstr>
      <vt:lpstr>휴먼모음T</vt:lpstr>
      <vt:lpstr>G마켓 산스 Medium</vt:lpstr>
      <vt:lpstr>G마켓 산스 Bold</vt:lpstr>
      <vt:lpstr>Office 테마</vt:lpstr>
      <vt:lpstr>전자예진표 매뉴얼 (대국민)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 </vt:lpstr>
    </vt:vector>
  </TitlesOfParts>
  <Company>Windows7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코로나19 대상자관리(의료기관) 매뉴얼 </dc:title>
  <dc:creator>User</dc:creator>
  <cp:lastModifiedBy>KDCA</cp:lastModifiedBy>
  <cp:revision>648</cp:revision>
  <cp:lastPrinted>2021-04-07T04:27:29Z</cp:lastPrinted>
  <dcterms:created xsi:type="dcterms:W3CDTF">2021-01-14T00:45:55Z</dcterms:created>
  <dcterms:modified xsi:type="dcterms:W3CDTF">2024-09-10T00:39:08Z</dcterms:modified>
</cp:coreProperties>
</file>