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5"/>
  </p:notesMasterIdLst>
  <p:handoutMasterIdLst>
    <p:handoutMasterId r:id="rId126"/>
  </p:handoutMasterIdLst>
  <p:sldIdLst>
    <p:sldId id="455" r:id="rId2"/>
    <p:sldId id="566" r:id="rId3"/>
    <p:sldId id="475" r:id="rId4"/>
    <p:sldId id="271" r:id="rId5"/>
    <p:sldId id="476" r:id="rId6"/>
    <p:sldId id="425" r:id="rId7"/>
    <p:sldId id="427" r:id="rId8"/>
    <p:sldId id="428" r:id="rId9"/>
    <p:sldId id="267" r:id="rId10"/>
    <p:sldId id="477" r:id="rId11"/>
    <p:sldId id="478" r:id="rId12"/>
    <p:sldId id="456" r:id="rId13"/>
    <p:sldId id="272" r:id="rId14"/>
    <p:sldId id="434" r:id="rId15"/>
    <p:sldId id="435" r:id="rId16"/>
    <p:sldId id="432" r:id="rId17"/>
    <p:sldId id="429" r:id="rId18"/>
    <p:sldId id="430" r:id="rId19"/>
    <p:sldId id="431" r:id="rId20"/>
    <p:sldId id="436" r:id="rId21"/>
    <p:sldId id="437" r:id="rId22"/>
    <p:sldId id="438" r:id="rId23"/>
    <p:sldId id="439" r:id="rId24"/>
    <p:sldId id="440" r:id="rId25"/>
    <p:sldId id="442" r:id="rId26"/>
    <p:sldId id="443" r:id="rId27"/>
    <p:sldId id="444" r:id="rId28"/>
    <p:sldId id="445" r:id="rId29"/>
    <p:sldId id="446" r:id="rId30"/>
    <p:sldId id="447" r:id="rId31"/>
    <p:sldId id="448" r:id="rId32"/>
    <p:sldId id="449" r:id="rId33"/>
    <p:sldId id="452" r:id="rId34"/>
    <p:sldId id="453" r:id="rId35"/>
    <p:sldId id="498" r:id="rId36"/>
    <p:sldId id="457" r:id="rId37"/>
    <p:sldId id="458" r:id="rId38"/>
    <p:sldId id="461" r:id="rId39"/>
    <p:sldId id="460" r:id="rId40"/>
    <p:sldId id="462" r:id="rId41"/>
    <p:sldId id="463" r:id="rId42"/>
    <p:sldId id="504" r:id="rId43"/>
    <p:sldId id="499" r:id="rId44"/>
    <p:sldId id="500" r:id="rId45"/>
    <p:sldId id="501" r:id="rId46"/>
    <p:sldId id="502" r:id="rId47"/>
    <p:sldId id="503" r:id="rId48"/>
    <p:sldId id="508" r:id="rId49"/>
    <p:sldId id="509" r:id="rId50"/>
    <p:sldId id="510" r:id="rId51"/>
    <p:sldId id="465" r:id="rId52"/>
    <p:sldId id="511" r:id="rId53"/>
    <p:sldId id="512" r:id="rId54"/>
    <p:sldId id="467" r:id="rId55"/>
    <p:sldId id="505" r:id="rId56"/>
    <p:sldId id="488" r:id="rId57"/>
    <p:sldId id="489" r:id="rId58"/>
    <p:sldId id="506" r:id="rId59"/>
    <p:sldId id="507" r:id="rId60"/>
    <p:sldId id="513" r:id="rId61"/>
    <p:sldId id="518" r:id="rId62"/>
    <p:sldId id="519" r:id="rId63"/>
    <p:sldId id="516" r:id="rId64"/>
    <p:sldId id="517" r:id="rId65"/>
    <p:sldId id="424" r:id="rId66"/>
    <p:sldId id="464" r:id="rId67"/>
    <p:sldId id="520" r:id="rId68"/>
    <p:sldId id="521" r:id="rId69"/>
    <p:sldId id="522" r:id="rId70"/>
    <p:sldId id="523" r:id="rId71"/>
    <p:sldId id="524" r:id="rId72"/>
    <p:sldId id="466" r:id="rId73"/>
    <p:sldId id="525" r:id="rId74"/>
    <p:sldId id="468" r:id="rId75"/>
    <p:sldId id="526" r:id="rId76"/>
    <p:sldId id="527" r:id="rId77"/>
    <p:sldId id="528" r:id="rId78"/>
    <p:sldId id="459" r:id="rId79"/>
    <p:sldId id="529" r:id="rId80"/>
    <p:sldId id="530" r:id="rId81"/>
    <p:sldId id="572" r:id="rId82"/>
    <p:sldId id="569" r:id="rId83"/>
    <p:sldId id="573" r:id="rId84"/>
    <p:sldId id="570" r:id="rId85"/>
    <p:sldId id="574" r:id="rId86"/>
    <p:sldId id="571" r:id="rId87"/>
    <p:sldId id="575" r:id="rId88"/>
    <p:sldId id="532" r:id="rId89"/>
    <p:sldId id="469" r:id="rId90"/>
    <p:sldId id="470" r:id="rId91"/>
    <p:sldId id="561" r:id="rId92"/>
    <p:sldId id="563" r:id="rId93"/>
    <p:sldId id="562" r:id="rId94"/>
    <p:sldId id="538" r:id="rId95"/>
    <p:sldId id="539" r:id="rId96"/>
    <p:sldId id="541" r:id="rId97"/>
    <p:sldId id="542" r:id="rId98"/>
    <p:sldId id="543" r:id="rId99"/>
    <p:sldId id="545" r:id="rId100"/>
    <p:sldId id="547" r:id="rId101"/>
    <p:sldId id="548" r:id="rId102"/>
    <p:sldId id="549" r:id="rId103"/>
    <p:sldId id="550" r:id="rId104"/>
    <p:sldId id="551" r:id="rId105"/>
    <p:sldId id="552" r:id="rId106"/>
    <p:sldId id="553" r:id="rId107"/>
    <p:sldId id="554" r:id="rId108"/>
    <p:sldId id="555" r:id="rId109"/>
    <p:sldId id="533" r:id="rId110"/>
    <p:sldId id="534" r:id="rId111"/>
    <p:sldId id="535" r:id="rId112"/>
    <p:sldId id="536" r:id="rId113"/>
    <p:sldId id="537" r:id="rId114"/>
    <p:sldId id="556" r:id="rId115"/>
    <p:sldId id="557" r:id="rId116"/>
    <p:sldId id="558" r:id="rId117"/>
    <p:sldId id="559" r:id="rId118"/>
    <p:sldId id="560" r:id="rId119"/>
    <p:sldId id="471" r:id="rId120"/>
    <p:sldId id="493" r:id="rId121"/>
    <p:sldId id="568" r:id="rId122"/>
    <p:sldId id="567" r:id="rId123"/>
    <p:sldId id="564" r:id="rId1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336699"/>
    <a:srgbClr val="3366CC"/>
    <a:srgbClr val="0000CC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828"/>
      </p:cViewPr>
      <p:guideLst>
        <p:guide orient="horz" pos="2155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43700-E9AF-4CE8-86CD-6118A1C6E9C5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latinLnBrk="1"/>
          <a:endParaRPr lang="ko-KR" altLang="en-US"/>
        </a:p>
      </dgm:t>
    </dgm:pt>
    <dgm:pt modelId="{9D7FF2F7-77DA-4CAB-B214-57F802A2B287}">
      <dgm:prSet phldrT="[텍스트]"/>
      <dgm:spPr/>
      <dgm:t>
        <a:bodyPr/>
        <a:lstStyle/>
        <a:p>
          <a:pPr latinLnBrk="1"/>
          <a:r>
            <a: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rPr>
            <a:t>문제인식</a:t>
          </a:r>
        </a:p>
      </dgm:t>
    </dgm:pt>
    <dgm:pt modelId="{07C56A50-0285-484C-8BCB-A34E7BA6FA4C}" type="parTrans" cxnId="{A3284421-CFE4-4E8A-945C-D3E57A55C373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7406BE38-0BA6-4786-895D-56BFD1C363B3}" type="sibTrans" cxnId="{A3284421-CFE4-4E8A-945C-D3E57A55C373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D010F9FF-397B-470D-979C-C82BFEFEBC99}">
      <dgm:prSet phldrT="[텍스트]" custT="1"/>
      <dgm:spPr/>
      <dgm:t>
        <a:bodyPr/>
        <a:lstStyle/>
        <a:p>
          <a:pPr latinLnBrk="1">
            <a:buFont typeface="Wingdings" panose="05000000000000000000" pitchFamily="2" charset="2"/>
            <a:buNone/>
          </a:pP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  목포시는 전반적인 인구변화 트렌드에 따른 인구특성을 보이고 있으며</a:t>
          </a:r>
          <a:r>
            <a: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65</a:t>
          </a:r>
          <a:r>
            <a:rPr lang="ko-KR" altLang="en-US" sz="1600" dirty="0" err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세이상</a:t>
          </a: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</a:t>
          </a:r>
          <a:r>
            <a: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1</a:t>
          </a: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인가구와 고령인구의 비중이 점차로 증가하는 추세를 보이고 있어 사회적 취약계층 대상 평생교육 프로그램 기획에 노인을 대상으로 하는 프로그램의 비중 확대 및 참여기회를 증진시키는 방향을 고려할 수 있음</a:t>
          </a:r>
          <a:r>
            <a: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.</a:t>
          </a:r>
          <a:endParaRPr lang="ko-KR" altLang="en-US" sz="16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86D13A10-18B2-440C-AAA5-F74601C07FE9}" type="parTrans" cxnId="{39B8B0E0-17D9-40F9-A764-195CD5AB0414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45A28411-F675-4787-AC5A-61C3F2D6D5B0}" type="sibTrans" cxnId="{39B8B0E0-17D9-40F9-A764-195CD5AB0414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9526C188-093D-4E03-A755-F19D17DD2218}">
      <dgm:prSet phldrT="[텍스트]"/>
      <dgm:spPr/>
      <dgm:t>
        <a:bodyPr/>
        <a:lstStyle/>
        <a:p>
          <a:pPr latinLnBrk="1"/>
          <a:r>
            <a: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rPr>
            <a:t>개선계획</a:t>
          </a:r>
        </a:p>
      </dgm:t>
    </dgm:pt>
    <dgm:pt modelId="{94ABD486-0D3A-473D-A6E3-573917CABEFB}" type="parTrans" cxnId="{039C054E-52BF-43D0-B42D-BCDA58530FF5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A8FE6283-FEB3-4ACC-A94F-7B165F554AF2}" type="sibTrans" cxnId="{039C054E-52BF-43D0-B42D-BCDA58530FF5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3B69E0D3-103C-4556-B79E-528DC6774E99}">
      <dgm:prSet phldrT="[텍스트]" custT="1"/>
      <dgm:spPr/>
      <dgm:t>
        <a:bodyPr/>
        <a:lstStyle/>
        <a:p>
          <a:pPr latinLnBrk="1">
            <a:buFont typeface="Wingdings" panose="05000000000000000000" pitchFamily="2" charset="2"/>
            <a:buNone/>
          </a:pPr>
          <a:r>
            <a:rPr lang="ko-KR" altLang="en-US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 </a:t>
          </a: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대부분의 성인을 대상으로 하는 프로그램에 청장년층부터 노년층까지 다양한 연령대가 제한 없이 참여가 가능하여 전반적인 프로그램에 노년층의 참여가 이뤄진다고 볼 수 있으나</a:t>
          </a:r>
          <a:r>
            <a: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</a:t>
          </a: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노년층의 신체적</a:t>
          </a:r>
          <a:r>
            <a: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</a:t>
          </a: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인지적</a:t>
          </a:r>
          <a:r>
            <a: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</a:t>
          </a: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심리적 학습 특성을 반영한 프로그램 운영은 학습취약계층으로서 노인의 참여를 증진시킬 수 있음</a:t>
          </a:r>
          <a:r>
            <a: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.</a:t>
          </a:r>
          <a:endParaRPr lang="ko-KR" altLang="en-US" sz="16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927DEF9B-D1BF-480D-AF08-B2D6B59B5963}" type="parTrans" cxnId="{68E92375-ABCA-47A5-BD50-1E7AE2546134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D00F9332-7CF9-46E6-A68E-1B144A5BE6C9}" type="sibTrans" cxnId="{68E92375-ABCA-47A5-BD50-1E7AE2546134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A7587D22-3E1D-4F87-9684-856A12981B1B}">
      <dgm:prSet phldrT="[텍스트]"/>
      <dgm:spPr/>
      <dgm:t>
        <a:bodyPr/>
        <a:lstStyle/>
        <a:p>
          <a:pPr latinLnBrk="1"/>
          <a:r>
            <a: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rPr>
            <a:t>개발운영</a:t>
          </a:r>
        </a:p>
      </dgm:t>
    </dgm:pt>
    <dgm:pt modelId="{E08DA833-A0CF-4D0A-93E9-F652F2FF8CE5}" type="parTrans" cxnId="{AFC069CB-B31C-4D56-B68E-565D23AB3430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653E16EB-6D4E-4AB9-91FB-5244C0E64B5B}" type="sibTrans" cxnId="{AFC069CB-B31C-4D56-B68E-565D23AB3430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1B04DD6E-694A-4BE3-B63E-4CC662E63E51}">
      <dgm:prSet phldrT="[텍스트]" custT="1"/>
      <dgm:spPr/>
      <dgm:t>
        <a:bodyPr/>
        <a:lstStyle/>
        <a:p>
          <a:pPr latinLnBrk="1">
            <a:buFont typeface="Wingdings" panose="05000000000000000000" pitchFamily="2" charset="2"/>
            <a:buNone/>
          </a:pP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  또한</a:t>
          </a:r>
          <a:r>
            <a: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</a:t>
          </a: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원격형태의 평생학습 참여를 지원하기 위해 중장년층부터 노인층까지 온라인 학습에 참여할 수 있도록 상시 운영하는 디지털 </a:t>
          </a:r>
          <a:r>
            <a:rPr lang="ko-KR" altLang="en-US" sz="1600" dirty="0" err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리터러시</a:t>
          </a: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교육과정이 개설 되어야 한다는 점을 고려할 수 있음</a:t>
          </a:r>
          <a:r>
            <a: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. </a:t>
          </a: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지금까지 비문해자와 저학력자를 대상으로 한글과 기본적인 초등학력 수준의 학습을 중심으로 프로그램이 실시 되었는데</a:t>
          </a:r>
          <a:r>
            <a: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</a:t>
          </a: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디지털 </a:t>
          </a:r>
          <a:r>
            <a:rPr lang="ko-KR" altLang="en-US" sz="1600" dirty="0" err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리터러시</a:t>
          </a:r>
          <a:r>
            <a: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과정에 대한 개설 및 운영이 필요함</a:t>
          </a:r>
          <a:r>
            <a: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.</a:t>
          </a:r>
          <a:endParaRPr lang="ko-KR" altLang="en-US" sz="16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D18BF932-162C-4B04-9B64-3A7BE2BB1511}" type="parTrans" cxnId="{950101BC-90EF-48FE-989A-66196FC76F20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963D6A9B-144B-4BB7-9A85-2AED0DEA4C25}" type="sibTrans" cxnId="{950101BC-90EF-48FE-989A-66196FC76F20}">
      <dgm:prSet/>
      <dgm:spPr/>
      <dgm:t>
        <a:bodyPr/>
        <a:lstStyle/>
        <a:p>
          <a:pPr latinLnBrk="1"/>
          <a:endParaRPr lang="ko-KR" altLang="en-US">
            <a:latin typeface="맑은 고딕" panose="020B0503020000020004" pitchFamily="50" charset="-127"/>
            <a:ea typeface="맑은 고딕" panose="020B0503020000020004" pitchFamily="50" charset="-127"/>
          </a:endParaRPr>
        </a:p>
      </dgm:t>
    </dgm:pt>
    <dgm:pt modelId="{ECA27964-B534-45AB-8E97-6881CF8213D6}" type="pres">
      <dgm:prSet presAssocID="{AD143700-E9AF-4CE8-86CD-6118A1C6E9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84496A3-9518-496A-AD3B-845789DC3F1B}" type="pres">
      <dgm:prSet presAssocID="{9D7FF2F7-77DA-4CAB-B214-57F802A2B287}" presName="composite" presStyleCnt="0"/>
      <dgm:spPr/>
    </dgm:pt>
    <dgm:pt modelId="{4810A16C-CC04-4E28-9BC6-CF492F629078}" type="pres">
      <dgm:prSet presAssocID="{9D7FF2F7-77DA-4CAB-B214-57F802A2B287}" presName="parentText" presStyleLbl="alignNode1" presStyleIdx="0" presStyleCnt="3" custLinFactNeighborY="-291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A4C266E-64BC-4A17-B345-8E2C6132F237}" type="pres">
      <dgm:prSet presAssocID="{9D7FF2F7-77DA-4CAB-B214-57F802A2B287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54FEE9B-2ACC-4E4B-927E-120A125E3F5A}" type="pres">
      <dgm:prSet presAssocID="{7406BE38-0BA6-4786-895D-56BFD1C363B3}" presName="sp" presStyleCnt="0"/>
      <dgm:spPr/>
    </dgm:pt>
    <dgm:pt modelId="{91E88001-BAF6-4E90-A6C0-D9B71755141F}" type="pres">
      <dgm:prSet presAssocID="{9526C188-093D-4E03-A755-F19D17DD2218}" presName="composite" presStyleCnt="0"/>
      <dgm:spPr/>
    </dgm:pt>
    <dgm:pt modelId="{FABCCC79-EC00-4B12-8283-B347FEC3AABD}" type="pres">
      <dgm:prSet presAssocID="{9526C188-093D-4E03-A755-F19D17DD221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C3CA2C5-9AFE-4329-BB62-B49CFEE03126}" type="pres">
      <dgm:prSet presAssocID="{9526C188-093D-4E03-A755-F19D17DD221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F49AB93-E2C7-4525-ABEC-EA00CA885A0E}" type="pres">
      <dgm:prSet presAssocID="{A8FE6283-FEB3-4ACC-A94F-7B165F554AF2}" presName="sp" presStyleCnt="0"/>
      <dgm:spPr/>
    </dgm:pt>
    <dgm:pt modelId="{43F64F94-967F-48CD-9BCB-330023409C62}" type="pres">
      <dgm:prSet presAssocID="{A7587D22-3E1D-4F87-9684-856A12981B1B}" presName="composite" presStyleCnt="0"/>
      <dgm:spPr/>
    </dgm:pt>
    <dgm:pt modelId="{74FF1538-9199-4790-B797-657BA77D49E7}" type="pres">
      <dgm:prSet presAssocID="{A7587D22-3E1D-4F87-9684-856A12981B1B}" presName="parentText" presStyleLbl="alignNode1" presStyleIdx="2" presStyleCnt="3" custScaleY="12987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4393B2-FA0D-4034-99C3-3EFE87D013CE}" type="pres">
      <dgm:prSet presAssocID="{A7587D22-3E1D-4F87-9684-856A12981B1B}" presName="descendantText" presStyleLbl="alignAcc1" presStyleIdx="2" presStyleCnt="3" custScaleY="1339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3284421-CFE4-4E8A-945C-D3E57A55C373}" srcId="{AD143700-E9AF-4CE8-86CD-6118A1C6E9C5}" destId="{9D7FF2F7-77DA-4CAB-B214-57F802A2B287}" srcOrd="0" destOrd="0" parTransId="{07C56A50-0285-484C-8BCB-A34E7BA6FA4C}" sibTransId="{7406BE38-0BA6-4786-895D-56BFD1C363B3}"/>
    <dgm:cxn modelId="{A056FE27-E1B3-4269-B5F1-36721C9C11F7}" type="presOf" srcId="{1B04DD6E-694A-4BE3-B63E-4CC662E63E51}" destId="{604393B2-FA0D-4034-99C3-3EFE87D013CE}" srcOrd="0" destOrd="0" presId="urn:microsoft.com/office/officeart/2005/8/layout/chevron2"/>
    <dgm:cxn modelId="{AFC069CB-B31C-4D56-B68E-565D23AB3430}" srcId="{AD143700-E9AF-4CE8-86CD-6118A1C6E9C5}" destId="{A7587D22-3E1D-4F87-9684-856A12981B1B}" srcOrd="2" destOrd="0" parTransId="{E08DA833-A0CF-4D0A-93E9-F652F2FF8CE5}" sibTransId="{653E16EB-6D4E-4AB9-91FB-5244C0E64B5B}"/>
    <dgm:cxn modelId="{9283C48E-FE5D-46C4-B321-C89A92436345}" type="presOf" srcId="{A7587D22-3E1D-4F87-9684-856A12981B1B}" destId="{74FF1538-9199-4790-B797-657BA77D49E7}" srcOrd="0" destOrd="0" presId="urn:microsoft.com/office/officeart/2005/8/layout/chevron2"/>
    <dgm:cxn modelId="{950101BC-90EF-48FE-989A-66196FC76F20}" srcId="{A7587D22-3E1D-4F87-9684-856A12981B1B}" destId="{1B04DD6E-694A-4BE3-B63E-4CC662E63E51}" srcOrd="0" destOrd="0" parTransId="{D18BF932-162C-4B04-9B64-3A7BE2BB1511}" sibTransId="{963D6A9B-144B-4BB7-9A85-2AED0DEA4C25}"/>
    <dgm:cxn modelId="{09E07771-2099-46C9-BF69-9B564CB6A4C4}" type="presOf" srcId="{D010F9FF-397B-470D-979C-C82BFEFEBC99}" destId="{AA4C266E-64BC-4A17-B345-8E2C6132F237}" srcOrd="0" destOrd="0" presId="urn:microsoft.com/office/officeart/2005/8/layout/chevron2"/>
    <dgm:cxn modelId="{2D0A2D97-AAE2-4CF1-931C-67D43D21B4D1}" type="presOf" srcId="{3B69E0D3-103C-4556-B79E-528DC6774E99}" destId="{9C3CA2C5-9AFE-4329-BB62-B49CFEE03126}" srcOrd="0" destOrd="0" presId="urn:microsoft.com/office/officeart/2005/8/layout/chevron2"/>
    <dgm:cxn modelId="{39B8B0E0-17D9-40F9-A764-195CD5AB0414}" srcId="{9D7FF2F7-77DA-4CAB-B214-57F802A2B287}" destId="{D010F9FF-397B-470D-979C-C82BFEFEBC99}" srcOrd="0" destOrd="0" parTransId="{86D13A10-18B2-440C-AAA5-F74601C07FE9}" sibTransId="{45A28411-F675-4787-AC5A-61C3F2D6D5B0}"/>
    <dgm:cxn modelId="{039C054E-52BF-43D0-B42D-BCDA58530FF5}" srcId="{AD143700-E9AF-4CE8-86CD-6118A1C6E9C5}" destId="{9526C188-093D-4E03-A755-F19D17DD2218}" srcOrd="1" destOrd="0" parTransId="{94ABD486-0D3A-473D-A6E3-573917CABEFB}" sibTransId="{A8FE6283-FEB3-4ACC-A94F-7B165F554AF2}"/>
    <dgm:cxn modelId="{1738EBBA-BE7F-4372-86CF-B92618BA6819}" type="presOf" srcId="{9D7FF2F7-77DA-4CAB-B214-57F802A2B287}" destId="{4810A16C-CC04-4E28-9BC6-CF492F629078}" srcOrd="0" destOrd="0" presId="urn:microsoft.com/office/officeart/2005/8/layout/chevron2"/>
    <dgm:cxn modelId="{51C98687-7E33-436C-846E-2AAA0FC1E513}" type="presOf" srcId="{AD143700-E9AF-4CE8-86CD-6118A1C6E9C5}" destId="{ECA27964-B534-45AB-8E97-6881CF8213D6}" srcOrd="0" destOrd="0" presId="urn:microsoft.com/office/officeart/2005/8/layout/chevron2"/>
    <dgm:cxn modelId="{96EB932F-64EB-4FFF-9481-07D562967392}" type="presOf" srcId="{9526C188-093D-4E03-A755-F19D17DD2218}" destId="{FABCCC79-EC00-4B12-8283-B347FEC3AABD}" srcOrd="0" destOrd="0" presId="urn:microsoft.com/office/officeart/2005/8/layout/chevron2"/>
    <dgm:cxn modelId="{68E92375-ABCA-47A5-BD50-1E7AE2546134}" srcId="{9526C188-093D-4E03-A755-F19D17DD2218}" destId="{3B69E0D3-103C-4556-B79E-528DC6774E99}" srcOrd="0" destOrd="0" parTransId="{927DEF9B-D1BF-480D-AF08-B2D6B59B5963}" sibTransId="{D00F9332-7CF9-46E6-A68E-1B144A5BE6C9}"/>
    <dgm:cxn modelId="{43B9410B-70D6-4484-B0F2-E58E1071EB85}" type="presParOf" srcId="{ECA27964-B534-45AB-8E97-6881CF8213D6}" destId="{184496A3-9518-496A-AD3B-845789DC3F1B}" srcOrd="0" destOrd="0" presId="urn:microsoft.com/office/officeart/2005/8/layout/chevron2"/>
    <dgm:cxn modelId="{F91D4998-A904-481D-B87E-E3F5C937D527}" type="presParOf" srcId="{184496A3-9518-496A-AD3B-845789DC3F1B}" destId="{4810A16C-CC04-4E28-9BC6-CF492F629078}" srcOrd="0" destOrd="0" presId="urn:microsoft.com/office/officeart/2005/8/layout/chevron2"/>
    <dgm:cxn modelId="{FFEC199B-18DA-42E5-9D8F-02B7D0A830C0}" type="presParOf" srcId="{184496A3-9518-496A-AD3B-845789DC3F1B}" destId="{AA4C266E-64BC-4A17-B345-8E2C6132F237}" srcOrd="1" destOrd="0" presId="urn:microsoft.com/office/officeart/2005/8/layout/chevron2"/>
    <dgm:cxn modelId="{E836CE2C-0EFE-4D29-829D-B9B8A19E5BEA}" type="presParOf" srcId="{ECA27964-B534-45AB-8E97-6881CF8213D6}" destId="{354FEE9B-2ACC-4E4B-927E-120A125E3F5A}" srcOrd="1" destOrd="0" presId="urn:microsoft.com/office/officeart/2005/8/layout/chevron2"/>
    <dgm:cxn modelId="{429BF023-BADF-4686-B7DD-4827A656C4BD}" type="presParOf" srcId="{ECA27964-B534-45AB-8E97-6881CF8213D6}" destId="{91E88001-BAF6-4E90-A6C0-D9B71755141F}" srcOrd="2" destOrd="0" presId="urn:microsoft.com/office/officeart/2005/8/layout/chevron2"/>
    <dgm:cxn modelId="{2EF4077C-26FB-450E-99A0-D4A2B4CDB3A4}" type="presParOf" srcId="{91E88001-BAF6-4E90-A6C0-D9B71755141F}" destId="{FABCCC79-EC00-4B12-8283-B347FEC3AABD}" srcOrd="0" destOrd="0" presId="urn:microsoft.com/office/officeart/2005/8/layout/chevron2"/>
    <dgm:cxn modelId="{69420418-0790-40AA-9D38-E3C560495D10}" type="presParOf" srcId="{91E88001-BAF6-4E90-A6C0-D9B71755141F}" destId="{9C3CA2C5-9AFE-4329-BB62-B49CFEE03126}" srcOrd="1" destOrd="0" presId="urn:microsoft.com/office/officeart/2005/8/layout/chevron2"/>
    <dgm:cxn modelId="{D0DBCEFB-31F9-4ED4-8901-6459EC59F463}" type="presParOf" srcId="{ECA27964-B534-45AB-8E97-6881CF8213D6}" destId="{2F49AB93-E2C7-4525-ABEC-EA00CA885A0E}" srcOrd="3" destOrd="0" presId="urn:microsoft.com/office/officeart/2005/8/layout/chevron2"/>
    <dgm:cxn modelId="{2BDCCF98-60BE-4FDA-BD2F-2739B1F989ED}" type="presParOf" srcId="{ECA27964-B534-45AB-8E97-6881CF8213D6}" destId="{43F64F94-967F-48CD-9BCB-330023409C62}" srcOrd="4" destOrd="0" presId="urn:microsoft.com/office/officeart/2005/8/layout/chevron2"/>
    <dgm:cxn modelId="{5508BB79-F636-47E4-B802-8F2E9BBCA05A}" type="presParOf" srcId="{43F64F94-967F-48CD-9BCB-330023409C62}" destId="{74FF1538-9199-4790-B797-657BA77D49E7}" srcOrd="0" destOrd="0" presId="urn:microsoft.com/office/officeart/2005/8/layout/chevron2"/>
    <dgm:cxn modelId="{F1186546-B6DF-4289-843A-DD2D28C29527}" type="presParOf" srcId="{43F64F94-967F-48CD-9BCB-330023409C62}" destId="{604393B2-FA0D-4034-99C3-3EFE87D013C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0A16C-CC04-4E28-9BC6-CF492F629078}">
      <dsp:nvSpPr>
        <dsp:cNvPr id="0" name=""/>
        <dsp:cNvSpPr/>
      </dsp:nvSpPr>
      <dsp:spPr>
        <a:xfrm rot="5400000">
          <a:off x="-224891" y="225946"/>
          <a:ext cx="1499279" cy="104949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>
              <a:latin typeface="맑은 고딕" panose="020B0503020000020004" pitchFamily="50" charset="-127"/>
              <a:ea typeface="맑은 고딕" panose="020B0503020000020004" pitchFamily="50" charset="-127"/>
            </a:rPr>
            <a:t>문제인식</a:t>
          </a:r>
        </a:p>
      </dsp:txBody>
      <dsp:txXfrm rot="-5400000">
        <a:off x="2" y="525802"/>
        <a:ext cx="1049495" cy="449784"/>
      </dsp:txXfrm>
    </dsp:sp>
    <dsp:sp modelId="{AA4C266E-64BC-4A17-B345-8E2C6132F237}">
      <dsp:nvSpPr>
        <dsp:cNvPr id="0" name=""/>
        <dsp:cNvSpPr/>
      </dsp:nvSpPr>
      <dsp:spPr>
        <a:xfrm rot="5400000">
          <a:off x="5420467" y="-4365554"/>
          <a:ext cx="974531" cy="97164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  목포시는 전반적인 인구변화 트렌드에 따른 인구특성을 보이고 있으며</a:t>
          </a:r>
          <a:r>
            <a:rPr lang="en-US" altLang="ko-KR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65</a:t>
          </a:r>
          <a:r>
            <a:rPr lang="ko-KR" altLang="en-US" sz="1600" kern="1200" dirty="0" err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세이상</a:t>
          </a: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</a:t>
          </a:r>
          <a:r>
            <a:rPr lang="en-US" altLang="ko-KR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1</a:t>
          </a: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인가구와 고령인구의 비중이 점차로 증가하는 추세를 보이고 있어 사회적 취약계층 대상 평생교육 프로그램 기획에 노인을 대상으로 하는 프로그램의 비중 확대 및 참여기회를 증진시키는 방향을 고려할 수 있음</a:t>
          </a:r>
          <a:r>
            <a:rPr lang="en-US" altLang="ko-KR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.</a:t>
          </a:r>
          <a:endParaRPr lang="ko-KR" altLang="en-US" sz="16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sp:txBody>
      <dsp:txXfrm rot="-5400000">
        <a:off x="1049496" y="52990"/>
        <a:ext cx="9668902" cy="879385"/>
      </dsp:txXfrm>
    </dsp:sp>
    <dsp:sp modelId="{FABCCC79-EC00-4B12-8283-B347FEC3AABD}">
      <dsp:nvSpPr>
        <dsp:cNvPr id="0" name=""/>
        <dsp:cNvSpPr/>
      </dsp:nvSpPr>
      <dsp:spPr>
        <a:xfrm rot="5400000">
          <a:off x="-224891" y="1555297"/>
          <a:ext cx="1499279" cy="1049495"/>
        </a:xfrm>
        <a:prstGeom prst="chevron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>
              <a:latin typeface="맑은 고딕" panose="020B0503020000020004" pitchFamily="50" charset="-127"/>
              <a:ea typeface="맑은 고딕" panose="020B0503020000020004" pitchFamily="50" charset="-127"/>
            </a:rPr>
            <a:t>개선계획</a:t>
          </a:r>
        </a:p>
      </dsp:txBody>
      <dsp:txXfrm rot="-5400000">
        <a:off x="2" y="1855153"/>
        <a:ext cx="1049495" cy="449784"/>
      </dsp:txXfrm>
    </dsp:sp>
    <dsp:sp modelId="{9C3CA2C5-9AFE-4329-BB62-B49CFEE03126}">
      <dsp:nvSpPr>
        <dsp:cNvPr id="0" name=""/>
        <dsp:cNvSpPr/>
      </dsp:nvSpPr>
      <dsp:spPr>
        <a:xfrm rot="5400000">
          <a:off x="5420467" y="-3040565"/>
          <a:ext cx="974531" cy="97164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ko-KR" altLang="en-US" sz="11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 </a:t>
          </a: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대부분의 성인을 대상으로 하는 프로그램에 청장년층부터 노년층까지 다양한 연령대가 제한 없이 참여가 가능하여 전반적인 프로그램에 노년층의 참여가 이뤄진다고 볼 수 있으나</a:t>
          </a:r>
          <a:r>
            <a:rPr lang="en-US" altLang="ko-KR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</a:t>
          </a: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노년층의 신체적</a:t>
          </a:r>
          <a:r>
            <a:rPr lang="en-US" altLang="ko-KR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</a:t>
          </a: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인지적</a:t>
          </a:r>
          <a:r>
            <a:rPr lang="en-US" altLang="ko-KR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</a:t>
          </a: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심리적 학습 특성을 반영한 프로그램 운영은 학습취약계층으로서 노인의 참여를 증진시킬 수 있음</a:t>
          </a:r>
          <a:r>
            <a:rPr lang="en-US" altLang="ko-KR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.</a:t>
          </a:r>
          <a:endParaRPr lang="ko-KR" altLang="en-US" sz="16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sp:txBody>
      <dsp:txXfrm rot="-5400000">
        <a:off x="1049496" y="1377979"/>
        <a:ext cx="9668902" cy="879385"/>
      </dsp:txXfrm>
    </dsp:sp>
    <dsp:sp modelId="{74FF1538-9199-4790-B797-657BA77D49E7}">
      <dsp:nvSpPr>
        <dsp:cNvPr id="0" name=""/>
        <dsp:cNvSpPr/>
      </dsp:nvSpPr>
      <dsp:spPr>
        <a:xfrm rot="5400000">
          <a:off x="-448839" y="3104233"/>
          <a:ext cx="1947174" cy="1049495"/>
        </a:xfrm>
        <a:prstGeom prst="chevr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>
              <a:latin typeface="맑은 고딕" panose="020B0503020000020004" pitchFamily="50" charset="-127"/>
              <a:ea typeface="맑은 고딕" panose="020B0503020000020004" pitchFamily="50" charset="-127"/>
            </a:rPr>
            <a:t>개발운영</a:t>
          </a:r>
        </a:p>
      </dsp:txBody>
      <dsp:txXfrm rot="-5400000">
        <a:off x="1" y="3180142"/>
        <a:ext cx="1049495" cy="897679"/>
      </dsp:txXfrm>
    </dsp:sp>
    <dsp:sp modelId="{604393B2-FA0D-4034-99C3-3EFE87D013CE}">
      <dsp:nvSpPr>
        <dsp:cNvPr id="0" name=""/>
        <dsp:cNvSpPr/>
      </dsp:nvSpPr>
      <dsp:spPr>
        <a:xfrm rot="5400000">
          <a:off x="5254923" y="-1491630"/>
          <a:ext cx="1305619" cy="97164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  또한</a:t>
          </a:r>
          <a:r>
            <a:rPr lang="en-US" altLang="ko-KR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</a:t>
          </a: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원격형태의 평생학습 참여를 지원하기 위해 중장년층부터 노인층까지 온라인 학습에 참여할 수 있도록 상시 운영하는 디지털 </a:t>
          </a:r>
          <a:r>
            <a:rPr lang="ko-KR" altLang="en-US" sz="1600" kern="1200" dirty="0" err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리터러시</a:t>
          </a: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교육과정이 개설 되어야 한다는 점을 고려할 수 있음</a:t>
          </a:r>
          <a:r>
            <a:rPr lang="en-US" altLang="ko-KR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. </a:t>
          </a: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지금까지 비문해자와 저학력자를 대상으로 한글과 기본적인 초등학력 수준의 학습을 중심으로 프로그램이 실시 되었는데</a:t>
          </a:r>
          <a:r>
            <a:rPr lang="en-US" altLang="ko-KR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, </a:t>
          </a: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디지털 </a:t>
          </a:r>
          <a:r>
            <a:rPr lang="ko-KR" altLang="en-US" sz="1600" kern="1200" dirty="0" err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리터러시</a:t>
          </a:r>
          <a:r>
            <a:rPr lang="ko-KR" altLang="en-US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 과정에 대한 개설 및 운영이 필요함</a:t>
          </a:r>
          <a:r>
            <a:rPr lang="en-US" altLang="ko-KR" sz="1600" kern="12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rPr>
            <a:t>.</a:t>
          </a:r>
          <a:endParaRPr lang="ko-KR" altLang="en-US" sz="1600" kern="1200" dirty="0">
            <a:latin typeface="맑은 고딕" panose="020B0503020000020004" pitchFamily="50" charset="-127"/>
            <a:ea typeface="맑은 고딕" panose="020B0503020000020004" pitchFamily="50" charset="-127"/>
          </a:endParaRPr>
        </a:p>
      </dsp:txBody>
      <dsp:txXfrm rot="-5400000">
        <a:off x="1049496" y="2777532"/>
        <a:ext cx="9652740" cy="1178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D8D7A7C4-C82A-4D21-9AB0-F0C5A1D3EF09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F450E784-2449-4FFD-AA69-3F5CFAA75BCB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>
              <a:defRPr/>
            </a:pPr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838BCD7A-9B43-4E49-A528-BACE119E2753}" type="datetime1">
              <a:rPr lang="ko-KR" altLang="en-US"/>
              <a:pPr lvl="0">
                <a:defRPr/>
              </a:pPr>
              <a:t>2024-01-19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6B8D1FF4-0D11-40C8-8816-D9AAFAB50C25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1A31958-7212-4BA0-8374-82BCBAB3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B39644-0998-4D39-BF0A-E82E1A2A9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586" cy="68580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FAF2AC6-973B-03F8-1E81-13626D80DA39}"/>
              </a:ext>
            </a:extLst>
          </p:cNvPr>
          <p:cNvSpPr/>
          <p:nvPr/>
        </p:nvSpPr>
        <p:spPr>
          <a:xfrm>
            <a:off x="0" y="-37323"/>
            <a:ext cx="12191999" cy="29111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4000" b="1" dirty="0">
                <a:solidFill>
                  <a:schemeClr val="tx1"/>
                </a:solidFill>
              </a:rPr>
              <a:t>목포시 평생학습 활성화를 위한</a:t>
            </a:r>
            <a:endParaRPr lang="en-US" altLang="ko-KR" sz="40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b="1" dirty="0">
                <a:solidFill>
                  <a:schemeClr val="tx1"/>
                </a:solidFill>
              </a:rPr>
              <a:t>추진전략 용역 연구보고서</a:t>
            </a:r>
          </a:p>
        </p:txBody>
      </p:sp>
    </p:spTree>
    <p:extLst>
      <p:ext uri="{BB962C8B-B14F-4D97-AF65-F5344CB8AC3E}">
        <p14:creationId xmlns:p14="http://schemas.microsoft.com/office/powerpoint/2010/main" val="364339055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10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59A35-8A6B-44D2-9A7F-103A5474BFAC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2.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 및 필요성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430C9BC-924B-498B-B124-748FB1A4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59" y="712928"/>
            <a:ext cx="6691618" cy="537995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4F0E3FE0-39D3-4A5E-810D-95C9C1014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341147" y="1430076"/>
            <a:ext cx="4646721" cy="4005581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100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74745" y="1229613"/>
            <a:ext cx="10442510" cy="47648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장 평생학습관</a:t>
            </a:r>
            <a:endParaRPr lang="en-US" altLang="ko-KR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12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 등의 설치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운영 등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시장은 법 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조에 따라 시민이 원하는 행복한 평생학습도시를 조성하기 위하여 평생학습관을 설치 하여야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평생학습관은 시장이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관리ㆍ운영함을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원칙으로 하되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효율적인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관리ㆍ운영을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위하여 필요한 경우에는 「목포시 행정사무의 민간위탁에 관한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조례」에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따라 위탁할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③ 시장은 평생학습관의 효율적 운영을 위하여 평생교육사를 둘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13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기능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평생학습관은 다음 각 호의 사업을 수행한다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 프로그램의 개발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운영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 상담</a:t>
            </a:r>
            <a:endParaRPr lang="en-US" altLang="ko-KR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 종사자에 대한 교육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훈련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 관련 정보의 수집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제공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6852000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101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74745" y="1231547"/>
            <a:ext cx="10442510" cy="43708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읍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면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동 평생학습센터에 대한 운영 지원 및 관리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6.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 동아리의 육성 및 지원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7.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그 밖에 평생학습 진흥을 위하여 필요하다고 인정되는 사업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14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목포시민대학 개설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운영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시장은 시민의 평생학습 참여 기회 확대로 개개인의 능력을 발굴하고 양성하여 지역사회 발전과 연계되도록 목포시민대학을 개설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운영한다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목포시민대학은 학습 기능별 및 과정별로 구분하여 운영한다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③ 목포시민대학의 학장은 시장이 되고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원활한 운영을 위해 각 대학별 명예학장을 둘 수 있으며 관련 학식과 경험이 풍부한 사람으로 시장이 위촉한다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15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읍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면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동 평생학습센터의 운영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시장은 법 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에 따라 읍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면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동별로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주민을 대상으로 하여 평생교육프로그램을 운영하고 상담을 제공하는 평생학습센터를 설치하거나 지정하여 운영할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시장은 읍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면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동 평생학습센터에 평생교육사를 비롯하여 운영에 필요한 직원을 둘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4256791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102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74745" y="1229613"/>
            <a:ext cx="10442510" cy="47648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장 문해교육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17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문해교육의 실시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시장은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학령기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동안 성차별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빈곤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건강 등 사회적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경제적 이유로 교육을 받을 기회를 놓친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비문해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저학력 성인과 목포시에 거주하는 외국인을 대상으로 사회생활에 필요한 문자해득 능력 등 기초능력을 높이기 위한 문해교육을 실시할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18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시장의 임무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시장은 문해교육의 진흥을 위하여 다음 각 호의 사항에 관한 시책을 마련 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비문해자 조사 실시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문해교육 종합계획 수립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성인문해교육기관 및 단체의 지원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육성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문해교육 프로그램 개발 및 보급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문해교육 연구의 지원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6.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문해교육 전문인력 양성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지원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7.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그 밖에 문해교육 진흥에 필요한 사항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8830478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103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74744" y="1201620"/>
            <a:ext cx="10583247" cy="47648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19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공동추진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시장은 문해교육 사업을 원활히 추진하기 위하여 필요하다고 인정하는 경우에는 목포교육지원청 등 유관기관 및 민간단체와 공동으로 사업을 추진할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20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공공시설의 이용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시장은 성인문해교육기관 및 단체로부터 공공시설이용의 요청을 받은 때에는 그 본래의 용도에 지장이 없는 한 이용을 허용 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600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장 </a:t>
            </a:r>
            <a:r>
              <a:rPr lang="ko-KR" altLang="en-US" sz="1600" b="1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보칙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수당 등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협의회에 출석한 위원 및 관계전문가에 대하여는 예산의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범위에서「목포시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각종 위원회 구성 및 운영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조례」가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정하는 바에 따라 수당 등을 지급할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다만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공무원인 위원이 그 소관 업무와 직접적으로 관련되어 출석하는 경우에는 그러하지 아니하다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 조례는 공포한 날부터 시행한다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4142573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104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라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설치 및 운영조례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38200" y="1257606"/>
            <a:ext cx="10442510" cy="48633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목포시 평생학습관 설치 및 운영 조례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ct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[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시행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202 . . .]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관리책임부서명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: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인재육성과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관리책임전화번호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: ( )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장 총칙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목적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 조례는 「평생교육법」 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조의 규정에 따라 목포시 평생학습관의 설치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운영에 필요한 사항을 규정함을 목적으로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위치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목포시 평생학습관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이라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은 목포시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 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에 둔다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정의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 조례에서 사용하는 용어의 뜻은 다음 각 호와 같다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1. 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이란 학습실과 다목적 홀 등 그 부대시설을 말한다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2. 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시설의 사용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이란 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조의 시설 중 일부를 사용하거나 교육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회의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전시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수강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광고물의 게시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방송 등 기타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학습관의 명칭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저작권 등 사용 포함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사용행위를 말한다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2025295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105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설치 및 운영조례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38200" y="1257606"/>
            <a:ext cx="10442510" cy="446250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사용자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란 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7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조의 규정에 의한 사용허가를 받은 자를 말한다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4. 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이용자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란 평생학습관 시설을 관람하거나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이용 또는 수강하는 사람을 말한다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5. 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사용료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란 시설의 대관 등 시설을 사용하는 자가 납부하는 요금을 말한다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6. 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이용료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란 시설을 이용한 사람이 납부하는 요금을 말한다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7. 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수강료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란 평생학습관에서 개설한 각종 강의를 수강하는 사람이 납부하는 요금을 말한다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기능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평생학습관은 다음 각 호의 기능을 수행한다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평생학습관의 효율적 운영을 위한 계획 수립 및 관리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운영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평생교육 장려를 위한 평생학습 프로그램 운영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 기관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단체와 시설의 상호 연계체계 구축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 동아리 육성 및 지원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공연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전시회 등 문화생활 장려를 위한 행사 및 교육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6774112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106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설치 및 운영조례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38200" y="1257606"/>
            <a:ext cx="10442510" cy="47648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장 위탁운영 및 사용허가 등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위탁운영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평생학습관에서 운영하는 시설 중 목포시장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시장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이라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 필요하다고 인정할 때에는 그 시설 전부 또는 일부를 관련 비영리 법인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관련단체 또는 개인에게 위탁운영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관리하게 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6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시설물 설치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평생학습관에 설치된 시설물은 다음과 같다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 프로그램 운영을 위한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학습실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소규모 공연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세미나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회의 등을 위한 다목적 홀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예술작품 등의 전시를 위한 전시실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유아 및 어린이를 위한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보육실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평생학습관을 이용한 시민 등을 위한 휴게시설 등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7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사용허가 등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평생학습관을 사용하고자 하는 자는 시장에게 허가를 받아야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허가 사항을 변경하고자 하는 때에도 또한 같다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8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사용허가의 제한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다음 각 호의 어느 하나에 해당할 때에는 사용허가를 제한할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3347274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107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설치 및 운영조례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38200" y="1257606"/>
            <a:ext cx="10442510" cy="43708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공공질서와 미풍양속을 해할 우려가 있을 때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시설 또는 설비의 관리에 지장이 있다고 인정될 때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 운영의 목적에 위배될 때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종교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정치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영리를 목적으로 하는 사용 등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9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사용허가의 취소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시장은 다음 각 호의 어느 하나에 해당하면 그 허가를 취소할 수 있으며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허가를 취소하려면 청문을 하여야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사용허가를 받은 후 시장의 사전 승인 없이 시설의 원상을 변경한 경우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사용허가를 받은 후 허가목적에 어긋나게 사용한 경우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거짓 진술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거짓 증명 서류의 제출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그 밖의 부정한 방법으로 사용허가를 받은 경우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사용허가를 받은 시설을 다른 사람에게 사용하게 한 경우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그 밖의 규정 사항을 위반한 경우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항에 해당되어 허가취소 등으로 사용자에게 발생한 손해에 대하여는 시장은 그 책임을 지지 아니한다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1519211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108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설치 및 운영조례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38200" y="1257606"/>
            <a:ext cx="10442510" cy="39769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③ 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7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조에 따라 사용허가를 받은 사용자는 시장의 동의 없이 그 권리를 타인에게 양도하거나 전대하지 못한다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12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시설의 입장제한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다음 각 호의 어느 하나에 해당하는 사람에게는 평생학습관 시설의 입장을 제한할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감염성 질환이 있는 사람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만취자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공공질서를 해할 우려가 있는 사람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그 밖에 시장이 안전 및 질서유지에 방해가 된다고 인정하는 사람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장 </a:t>
            </a:r>
            <a:r>
              <a:rPr lang="ko-KR" altLang="en-US" sz="1600" b="1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보칙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12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시행규칙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 조례의 시행에 관하여 필요한 사항은 규칙으로 정한다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 조례는 공포한 날부터 시행한다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7750665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109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9.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및 교육과정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운영예산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전체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D87B7AE1-51D1-BC24-1955-764366506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426990"/>
              </p:ext>
            </p:extLst>
          </p:nvPr>
        </p:nvGraphicFramePr>
        <p:xfrm>
          <a:off x="1017038" y="1246480"/>
          <a:ext cx="10254343" cy="4719973"/>
        </p:xfrm>
        <a:graphic>
          <a:graphicData uri="http://schemas.openxmlformats.org/drawingml/2006/table">
            <a:tbl>
              <a:tblPr>
                <a:tableStyleId>{01A66EDD-3DAB-4C5B-A090-DC80EC1FD486}</a:tableStyleId>
              </a:tblPr>
              <a:tblGrid>
                <a:gridCol w="615819">
                  <a:extLst>
                    <a:ext uri="{9D8B030D-6E8A-4147-A177-3AD203B41FA5}">
                      <a16:colId xmlns:a16="http://schemas.microsoft.com/office/drawing/2014/main" val="41268251"/>
                    </a:ext>
                  </a:extLst>
                </a:gridCol>
                <a:gridCol w="1856792">
                  <a:extLst>
                    <a:ext uri="{9D8B030D-6E8A-4147-A177-3AD203B41FA5}">
                      <a16:colId xmlns:a16="http://schemas.microsoft.com/office/drawing/2014/main" val="337454166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3587373138"/>
                    </a:ext>
                  </a:extLst>
                </a:gridCol>
                <a:gridCol w="737118">
                  <a:extLst>
                    <a:ext uri="{9D8B030D-6E8A-4147-A177-3AD203B41FA5}">
                      <a16:colId xmlns:a16="http://schemas.microsoft.com/office/drawing/2014/main" val="1076420248"/>
                    </a:ext>
                  </a:extLst>
                </a:gridCol>
                <a:gridCol w="1352939">
                  <a:extLst>
                    <a:ext uri="{9D8B030D-6E8A-4147-A177-3AD203B41FA5}">
                      <a16:colId xmlns:a16="http://schemas.microsoft.com/office/drawing/2014/main" val="4156623221"/>
                    </a:ext>
                  </a:extLst>
                </a:gridCol>
                <a:gridCol w="2052735">
                  <a:extLst>
                    <a:ext uri="{9D8B030D-6E8A-4147-A177-3AD203B41FA5}">
                      <a16:colId xmlns:a16="http://schemas.microsoft.com/office/drawing/2014/main" val="2160360895"/>
                    </a:ext>
                  </a:extLst>
                </a:gridCol>
                <a:gridCol w="1250302">
                  <a:extLst>
                    <a:ext uri="{9D8B030D-6E8A-4147-A177-3AD203B41FA5}">
                      <a16:colId xmlns:a16="http://schemas.microsoft.com/office/drawing/2014/main" val="1439602724"/>
                    </a:ext>
                  </a:extLst>
                </a:gridCol>
                <a:gridCol w="699797">
                  <a:extLst>
                    <a:ext uri="{9D8B030D-6E8A-4147-A177-3AD203B41FA5}">
                      <a16:colId xmlns:a16="http://schemas.microsoft.com/office/drawing/2014/main" val="1412173695"/>
                    </a:ext>
                  </a:extLst>
                </a:gridCol>
              </a:tblGrid>
              <a:tr h="391791">
                <a:tc gridSpan="8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목포시 평생학습관 운영예산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안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760802"/>
                  </a:ext>
                </a:extLst>
              </a:tr>
              <a:tr h="347164"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목포시 평생학습관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목포 시민대학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605735"/>
                  </a:ext>
                </a:extLst>
              </a:tr>
              <a:tr h="3417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연번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항목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금액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항목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내역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금액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56587" marR="56587" marT="15645" marB="156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607640"/>
                  </a:ext>
                </a:extLst>
              </a:tr>
              <a:tr h="3417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교구비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강의실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42,495,000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원장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12×5,000,000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60,000,000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384349"/>
                  </a:ext>
                </a:extLst>
              </a:tr>
              <a:tr h="41219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사무실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16,960,000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교무처장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12×4,000,000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48,000,000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036429"/>
                  </a:ext>
                </a:extLst>
              </a:tr>
              <a:tr h="41219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휴게시설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14,670,000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행정직원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12×3,000,000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36,000,000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856123"/>
                  </a:ext>
                </a:extLst>
              </a:tr>
              <a:tr h="41219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사무행정비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3,900,000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관리직원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12×2,500,000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30,000,000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79281"/>
                  </a:ext>
                </a:extLst>
              </a:tr>
              <a:tr h="41219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전기료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9,900,000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강사료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과목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×45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시간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×30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54,000,000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999539"/>
                  </a:ext>
                </a:extLst>
              </a:tr>
              <a:tr h="41219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통신비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4,600,000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강사료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과목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×30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시간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×30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18,000,000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47877"/>
                  </a:ext>
                </a:extLst>
              </a:tr>
              <a:tr h="41219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각종보험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17,100,000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342209"/>
                  </a:ext>
                </a:extLst>
              </a:tr>
              <a:tr h="41219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</a:rPr>
                        <a:t>8 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건물유보수비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76,000,000</a:t>
                      </a: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957904"/>
                  </a:ext>
                </a:extLst>
              </a:tr>
              <a:tr h="412191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marL="56587" marR="56587" marT="15645" marB="156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185,625,000</a:t>
                      </a:r>
                    </a:p>
                  </a:txBody>
                  <a:tcPr marL="56587" marR="56587" marT="15645" marB="1564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marL="56587" marR="56587" marT="15645" marB="1564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246,000,000</a:t>
                      </a:r>
                    </a:p>
                  </a:txBody>
                  <a:tcPr marL="56587" marR="56587" marT="15645" marB="1564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587" marR="56587" marT="15645" marB="156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78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08399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2.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 및 필요성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F973D38-83ED-4FC8-8E84-C6770ECAC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82" y="749576"/>
            <a:ext cx="6614733" cy="535884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A353D76-F6FA-4D8A-985B-025FFF27C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368428" y="1367407"/>
            <a:ext cx="4434190" cy="4009935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110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9.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및 교육과정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나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계획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세부예산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A4AD32-BD48-1D5E-0B54-FA12B727BFC1}"/>
              </a:ext>
            </a:extLst>
          </p:cNvPr>
          <p:cNvSpPr txBox="1"/>
          <p:nvPr/>
        </p:nvSpPr>
        <p:spPr>
          <a:xfrm>
            <a:off x="774441" y="1160755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강의실 시설비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(</a:t>
            </a:r>
            <a:r>
              <a:rPr lang="ko-KR" altLang="en-US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교구비</a:t>
            </a:r>
            <a:r>
              <a:rPr lang="en-US" altLang="ko-KR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)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endParaRPr lang="ko-KR" altLang="en-US" dirty="0"/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637CE28F-D1B7-F204-BA8F-AA7EAE256F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662131"/>
              </p:ext>
            </p:extLst>
          </p:nvPr>
        </p:nvGraphicFramePr>
        <p:xfrm>
          <a:off x="1095375" y="1650573"/>
          <a:ext cx="10020299" cy="4340479"/>
        </p:xfrm>
        <a:graphic>
          <a:graphicData uri="http://schemas.openxmlformats.org/drawingml/2006/table">
            <a:tbl>
              <a:tblPr>
                <a:tableStyleId>{01A66EDD-3DAB-4C5B-A090-DC80EC1FD486}</a:tableStyleId>
              </a:tblPr>
              <a:tblGrid>
                <a:gridCol w="871930">
                  <a:extLst>
                    <a:ext uri="{9D8B030D-6E8A-4147-A177-3AD203B41FA5}">
                      <a16:colId xmlns:a16="http://schemas.microsoft.com/office/drawing/2014/main" val="2090835398"/>
                    </a:ext>
                  </a:extLst>
                </a:gridCol>
                <a:gridCol w="2454478">
                  <a:extLst>
                    <a:ext uri="{9D8B030D-6E8A-4147-A177-3AD203B41FA5}">
                      <a16:colId xmlns:a16="http://schemas.microsoft.com/office/drawing/2014/main" val="3474549300"/>
                    </a:ext>
                  </a:extLst>
                </a:gridCol>
                <a:gridCol w="3489219">
                  <a:extLst>
                    <a:ext uri="{9D8B030D-6E8A-4147-A177-3AD203B41FA5}">
                      <a16:colId xmlns:a16="http://schemas.microsoft.com/office/drawing/2014/main" val="2775159086"/>
                    </a:ext>
                  </a:extLst>
                </a:gridCol>
                <a:gridCol w="1914809">
                  <a:extLst>
                    <a:ext uri="{9D8B030D-6E8A-4147-A177-3AD203B41FA5}">
                      <a16:colId xmlns:a16="http://schemas.microsoft.com/office/drawing/2014/main" val="4253172930"/>
                    </a:ext>
                  </a:extLst>
                </a:gridCol>
                <a:gridCol w="1289863">
                  <a:extLst>
                    <a:ext uri="{9D8B030D-6E8A-4147-A177-3AD203B41FA5}">
                      <a16:colId xmlns:a16="http://schemas.microsoft.com/office/drawing/2014/main" val="16480006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연번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비품 명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내역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금 액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비교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24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양명칠판 스탠드 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set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조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×321,000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원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=1,605,000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1,605,000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160" dirty="0">
                          <a:solidFill>
                            <a:srgbClr val="000000"/>
                          </a:solidFill>
                          <a:effectLst/>
                        </a:rPr>
                        <a:t>규격</a:t>
                      </a:r>
                      <a:r>
                        <a:rPr lang="en-US" altLang="ko-KR" sz="1100" kern="0" spc="-160" dirty="0">
                          <a:solidFill>
                            <a:srgbClr val="000000"/>
                          </a:solidFill>
                          <a:effectLst/>
                        </a:rPr>
                        <a:t>:</a:t>
                      </a:r>
                      <a:r>
                        <a:rPr lang="en-US" altLang="ko-KR" sz="1100" kern="0" spc="-270" dirty="0">
                          <a:solidFill>
                            <a:srgbClr val="000000"/>
                          </a:solidFill>
                          <a:effectLst/>
                        </a:rPr>
                        <a:t>1200</a:t>
                      </a:r>
                      <a:r>
                        <a:rPr lang="en-US" altLang="ko-KR" sz="1100" kern="0" spc="-200" dirty="0">
                          <a:solidFill>
                            <a:srgbClr val="000000"/>
                          </a:solidFill>
                          <a:effectLst/>
                        </a:rPr>
                        <a:t>×2400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188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</a:rPr>
                        <a:t>보드마카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200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×800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원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= 160,000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160,000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7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198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</a:rPr>
                        <a:t>보드마카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 지우개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×600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원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= 30,000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30,000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7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6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높이조절형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</a:rPr>
                        <a:t>강연대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×650,000= 3,250,000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3,250,000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7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32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11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200" dirty="0">
                          <a:solidFill>
                            <a:srgbClr val="000000"/>
                          </a:solidFill>
                          <a:effectLst/>
                        </a:rPr>
                        <a:t>강의 테이블</a:t>
                      </a:r>
                      <a:r>
                        <a:rPr lang="en-US" altLang="ko-KR" sz="1100" kern="0" spc="-20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100" kern="0" spc="-200" dirty="0" err="1">
                          <a:solidFill>
                            <a:srgbClr val="000000"/>
                          </a:solidFill>
                          <a:effectLst/>
                        </a:rPr>
                        <a:t>접의식</a:t>
                      </a:r>
                      <a:r>
                        <a:rPr lang="ko-KR" altLang="en-US" sz="1100" kern="0" spc="-200" dirty="0">
                          <a:solidFill>
                            <a:srgbClr val="000000"/>
                          </a:solidFill>
                          <a:effectLst/>
                        </a:rPr>
                        <a:t> 책상</a:t>
                      </a:r>
                      <a:r>
                        <a:rPr lang="en-US" altLang="ko-KR" sz="1100" kern="0" spc="-20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60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×150,000= 9,000,000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9.000,000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7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450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일반용의자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120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×80,000= 9,600,000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9,600,000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7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503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60" dirty="0" err="1">
                          <a:solidFill>
                            <a:srgbClr val="000000"/>
                          </a:solidFill>
                          <a:effectLst/>
                        </a:rPr>
                        <a:t>프로젝터구입</a:t>
                      </a:r>
                      <a:r>
                        <a:rPr lang="ko-KR" altLang="en-US" sz="1100" kern="0" spc="-60" dirty="0">
                          <a:solidFill>
                            <a:srgbClr val="000000"/>
                          </a:solidFill>
                          <a:effectLst/>
                        </a:rPr>
                        <a:t> 및 설치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조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×2,700,000= 13,500,00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13,500,000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-70" dirty="0">
                          <a:solidFill>
                            <a:srgbClr val="000000"/>
                          </a:solidFill>
                          <a:effectLst/>
                        </a:rPr>
                        <a:t>5000</a:t>
                      </a:r>
                      <a:r>
                        <a:rPr lang="ko-KR" altLang="en-US" sz="1100" kern="0" spc="-70" dirty="0">
                          <a:solidFill>
                            <a:srgbClr val="000000"/>
                          </a:solidFill>
                          <a:effectLst/>
                        </a:rPr>
                        <a:t>안시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304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전동스크린 노출형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조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×1,200,000=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6,000,000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-70" dirty="0">
                          <a:solidFill>
                            <a:srgbClr val="000000"/>
                          </a:solidFill>
                          <a:effectLst/>
                        </a:rPr>
                        <a:t>120</a:t>
                      </a:r>
                      <a:r>
                        <a:rPr lang="ko-KR" altLang="en-US" sz="1100" kern="0" spc="-70" dirty="0">
                          <a:solidFill>
                            <a:srgbClr val="000000"/>
                          </a:solidFill>
                          <a:effectLst/>
                        </a:rPr>
                        <a:t>인치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159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컴퓨터 세트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조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×1,500,000= 7,500,000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7,500,000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7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033824"/>
                  </a:ext>
                </a:extLst>
              </a:tr>
              <a:tr h="716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Wi-Fi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공유기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×80,000= 400,000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400,000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7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889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시계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×50,000= 250,000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250,000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7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680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</a:rPr>
                        <a:t>벽거울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×40,000= 200,000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200,000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160" dirty="0">
                          <a:solidFill>
                            <a:srgbClr val="000000"/>
                          </a:solidFill>
                          <a:effectLst/>
                        </a:rPr>
                        <a:t>450</a:t>
                      </a: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×750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71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사각휴지통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</a:rPr>
                        <a:t>×40,000= 200,000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200,000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-160" dirty="0"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r>
                        <a:rPr lang="ko-KR" altLang="en-US" sz="1100" kern="0" spc="-160" dirty="0">
                          <a:solidFill>
                            <a:srgbClr val="000000"/>
                          </a:solidFill>
                          <a:effectLst/>
                        </a:rPr>
                        <a:t>리터</a:t>
                      </a:r>
                      <a:endParaRPr lang="ko-KR" altLang="en-US" sz="11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517037"/>
                  </a:ext>
                </a:extLst>
              </a:tr>
              <a:tr h="716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예비비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</a:rPr>
                        <a:t>3,000,000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7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6597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</a:rPr>
                        <a:t>합계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</a:rPr>
                        <a:t>42,495,000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7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05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453475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111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9.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및 교육과정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나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계획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A4AD32-BD48-1D5E-0B54-FA12B727BFC1}"/>
              </a:ext>
            </a:extLst>
          </p:cNvPr>
          <p:cNvSpPr txBox="1"/>
          <p:nvPr/>
        </p:nvSpPr>
        <p:spPr>
          <a:xfrm>
            <a:off x="774441" y="1160755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사무실 시설비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endParaRPr lang="ko-KR" altLang="en-US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D4CB3F9D-FB43-AD1F-2CA8-B83D0303C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536188"/>
              </p:ext>
            </p:extLst>
          </p:nvPr>
        </p:nvGraphicFramePr>
        <p:xfrm>
          <a:off x="867748" y="1616373"/>
          <a:ext cx="10151705" cy="4340690"/>
        </p:xfrm>
        <a:graphic>
          <a:graphicData uri="http://schemas.openxmlformats.org/drawingml/2006/table">
            <a:tbl>
              <a:tblPr>
                <a:tableStyleId>{01A66EDD-3DAB-4C5B-A090-DC80EC1FD486}</a:tableStyleId>
              </a:tblPr>
              <a:tblGrid>
                <a:gridCol w="489818">
                  <a:extLst>
                    <a:ext uri="{9D8B030D-6E8A-4147-A177-3AD203B41FA5}">
                      <a16:colId xmlns:a16="http://schemas.microsoft.com/office/drawing/2014/main" val="1149023464"/>
                    </a:ext>
                  </a:extLst>
                </a:gridCol>
                <a:gridCol w="1497601">
                  <a:extLst>
                    <a:ext uri="{9D8B030D-6E8A-4147-A177-3AD203B41FA5}">
                      <a16:colId xmlns:a16="http://schemas.microsoft.com/office/drawing/2014/main" val="3284033032"/>
                    </a:ext>
                  </a:extLst>
                </a:gridCol>
                <a:gridCol w="2293338">
                  <a:extLst>
                    <a:ext uri="{9D8B030D-6E8A-4147-A177-3AD203B41FA5}">
                      <a16:colId xmlns:a16="http://schemas.microsoft.com/office/drawing/2014/main" val="683705189"/>
                    </a:ext>
                  </a:extLst>
                </a:gridCol>
                <a:gridCol w="965576">
                  <a:extLst>
                    <a:ext uri="{9D8B030D-6E8A-4147-A177-3AD203B41FA5}">
                      <a16:colId xmlns:a16="http://schemas.microsoft.com/office/drawing/2014/main" val="3941226271"/>
                    </a:ext>
                  </a:extLst>
                </a:gridCol>
                <a:gridCol w="458642">
                  <a:extLst>
                    <a:ext uri="{9D8B030D-6E8A-4147-A177-3AD203B41FA5}">
                      <a16:colId xmlns:a16="http://schemas.microsoft.com/office/drawing/2014/main" val="1933358566"/>
                    </a:ext>
                  </a:extLst>
                </a:gridCol>
                <a:gridCol w="1366907">
                  <a:extLst>
                    <a:ext uri="{9D8B030D-6E8A-4147-A177-3AD203B41FA5}">
                      <a16:colId xmlns:a16="http://schemas.microsoft.com/office/drawing/2014/main" val="2529401079"/>
                    </a:ext>
                  </a:extLst>
                </a:gridCol>
                <a:gridCol w="2058921">
                  <a:extLst>
                    <a:ext uri="{9D8B030D-6E8A-4147-A177-3AD203B41FA5}">
                      <a16:colId xmlns:a16="http://schemas.microsoft.com/office/drawing/2014/main" val="2781973929"/>
                    </a:ext>
                  </a:extLst>
                </a:gridCol>
                <a:gridCol w="1020902">
                  <a:extLst>
                    <a:ext uri="{9D8B030D-6E8A-4147-A177-3AD203B41FA5}">
                      <a16:colId xmlns:a16="http://schemas.microsoft.com/office/drawing/2014/main" val="2262477462"/>
                    </a:ext>
                  </a:extLst>
                </a:gridCol>
              </a:tblGrid>
              <a:tr h="2507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NO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비품 명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내역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금 액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NO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</a:rPr>
                        <a:t>비품명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내역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금 액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083106"/>
                  </a:ext>
                </a:extLst>
              </a:tr>
              <a:tr h="2324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사무실책상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조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×150,000= 600,000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600,000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찻잔 수납장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×150,000= 150,000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150,000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40055"/>
                  </a:ext>
                </a:extLst>
              </a:tr>
              <a:tr h="2324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사무실 의자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×100,000= 400,000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400,000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스탠드 옷걸이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</a:rPr>
                        <a:t>×50,000= 200,000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200,000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071364"/>
                  </a:ext>
                </a:extLst>
              </a:tr>
              <a:tr h="2324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월중해사 및계획표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×100,000= 100,000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파티션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×50,000= 200,000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200,000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530255"/>
                  </a:ext>
                </a:extLst>
              </a:tr>
              <a:tr h="2324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전화기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×60,000= 240,000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240,000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회의용 테이블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</a:rPr>
                        <a:t>×200,000= 200,000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200,000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419308"/>
                  </a:ext>
                </a:extLst>
              </a:tr>
              <a:tr h="2324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컬러복합기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</a:rPr>
                        <a:t>×2,300,000= 2,300,000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2,300,000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회의용 의자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×80,000= 800000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800,000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11506"/>
                  </a:ext>
                </a:extLst>
              </a:tr>
              <a:tr h="2324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문서세단기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×1,000,000= 1,000,000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1,000,000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코팅기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</a:rPr>
                        <a:t>×300,000= 300,000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300,000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948402"/>
                  </a:ext>
                </a:extLst>
              </a:tr>
              <a:tr h="2809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</a:rPr>
                        <a:t>철제캐비넷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×200,000= 1,200,000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1,200,000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</a:rPr>
                        <a:t>제본기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×500,000= 500,000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500,000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310451"/>
                  </a:ext>
                </a:extLst>
              </a:tr>
              <a:tr h="2324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커피머신기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×500,000= 500,000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500,000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사무용품비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일괄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1,500,000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1,500,000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999096"/>
                  </a:ext>
                </a:extLst>
              </a:tr>
              <a:tr h="2324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커피포트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×50,000= 100,000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시계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×50,000= 50,000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50,000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021761"/>
                  </a:ext>
                </a:extLst>
              </a:tr>
              <a:tr h="2783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정수기렌탈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대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×12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개월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×30,000= 360,000 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360,000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23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</a:rPr>
                        <a:t>벽거울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×40,000= 80,000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80,000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422680"/>
                  </a:ext>
                </a:extLst>
              </a:tr>
              <a:tr h="2612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냉장고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대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×2,000,000= 2,000,000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2,000,000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24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사각휴지통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×40,000= 80,000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80,000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630531"/>
                  </a:ext>
                </a:extLst>
              </a:tr>
              <a:tr h="2324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책장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×150,000= 600,000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600,000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25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예비비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3,000,000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35160"/>
                  </a:ext>
                </a:extLst>
              </a:tr>
              <a:tr h="2614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주방 그릇 수납장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×500,000= 500,000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500,000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308855"/>
                  </a:ext>
                </a:extLst>
              </a:tr>
              <a:tr h="232474"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합계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16,960,000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6471" marR="56471" marT="15613" marB="1561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892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158209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112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9.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및 교육과정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나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계획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A4AD32-BD48-1D5E-0B54-FA12B727BFC1}"/>
              </a:ext>
            </a:extLst>
          </p:cNvPr>
          <p:cNvSpPr txBox="1"/>
          <p:nvPr/>
        </p:nvSpPr>
        <p:spPr>
          <a:xfrm>
            <a:off x="774441" y="1160755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휴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게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시설비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endParaRPr lang="ko-KR" altLang="en-US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36ED40B1-0ABF-DAFD-18AA-DA035313F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892410"/>
              </p:ext>
            </p:extLst>
          </p:nvPr>
        </p:nvGraphicFramePr>
        <p:xfrm>
          <a:off x="1104900" y="1709704"/>
          <a:ext cx="9734549" cy="4346328"/>
        </p:xfrm>
        <a:graphic>
          <a:graphicData uri="http://schemas.openxmlformats.org/drawingml/2006/table">
            <a:tbl>
              <a:tblPr>
                <a:tableStyleId>{01A66EDD-3DAB-4C5B-A090-DC80EC1FD486}</a:tableStyleId>
              </a:tblPr>
              <a:tblGrid>
                <a:gridCol w="884681">
                  <a:extLst>
                    <a:ext uri="{9D8B030D-6E8A-4147-A177-3AD203B41FA5}">
                      <a16:colId xmlns:a16="http://schemas.microsoft.com/office/drawing/2014/main" val="3303173743"/>
                    </a:ext>
                  </a:extLst>
                </a:gridCol>
                <a:gridCol w="2490376">
                  <a:extLst>
                    <a:ext uri="{9D8B030D-6E8A-4147-A177-3AD203B41FA5}">
                      <a16:colId xmlns:a16="http://schemas.microsoft.com/office/drawing/2014/main" val="4031626594"/>
                    </a:ext>
                  </a:extLst>
                </a:gridCol>
                <a:gridCol w="3111468">
                  <a:extLst>
                    <a:ext uri="{9D8B030D-6E8A-4147-A177-3AD203B41FA5}">
                      <a16:colId xmlns:a16="http://schemas.microsoft.com/office/drawing/2014/main" val="3838632089"/>
                    </a:ext>
                  </a:extLst>
                </a:gridCol>
                <a:gridCol w="1992798">
                  <a:extLst>
                    <a:ext uri="{9D8B030D-6E8A-4147-A177-3AD203B41FA5}">
                      <a16:colId xmlns:a16="http://schemas.microsoft.com/office/drawing/2014/main" val="378027208"/>
                    </a:ext>
                  </a:extLst>
                </a:gridCol>
                <a:gridCol w="1255226">
                  <a:extLst>
                    <a:ext uri="{9D8B030D-6E8A-4147-A177-3AD203B41FA5}">
                      <a16:colId xmlns:a16="http://schemas.microsoft.com/office/drawing/2014/main" val="325747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0" dirty="0">
                          <a:solidFill>
                            <a:srgbClr val="000000"/>
                          </a:solidFill>
                          <a:effectLst/>
                        </a:rPr>
                        <a:t>NO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</a:rPr>
                        <a:t>비품 명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</a:rPr>
                        <a:t>내역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</a:rPr>
                        <a:t>금 액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</a:rPr>
                        <a:t>비교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898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컴퓨터 세트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조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×1,500,000= 4,500,000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4,500,000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029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원탁 테이블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×80,000= 800,000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800,000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375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의자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×80,000= 800000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2,400,000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19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Wi-Fi 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공유기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×80,000= 80,000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80,000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057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정수기렌탈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대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×12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개월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×30,000= 360,000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360,000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079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</a:rPr>
                        <a:t>커피머신기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×500,000= 500,000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500,000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539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커피포트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×50,000= 100,000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100,000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827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</a:rPr>
                        <a:t>단책장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×150,000= 300,000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300,000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637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컴퓨터 세트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조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×1,500,000= 4,500,000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4,500,000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003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시계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×50,000= 50,000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50,000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827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</a:rPr>
                        <a:t>벽거울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×40,000= 40,000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40,000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160" dirty="0">
                          <a:solidFill>
                            <a:srgbClr val="000000"/>
                          </a:solidFill>
                          <a:effectLst/>
                        </a:rPr>
                        <a:t>450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×750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5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사각휴지통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개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</a:rPr>
                        <a:t>×40,000= 40,000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40,000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-160" dirty="0"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r>
                        <a:rPr lang="ko-KR" altLang="en-US" sz="1200" kern="0" spc="-160" dirty="0">
                          <a:solidFill>
                            <a:srgbClr val="000000"/>
                          </a:solidFill>
                          <a:effectLst/>
                        </a:rPr>
                        <a:t>리터</a:t>
                      </a: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524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예비비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1,000,000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00640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</a:rPr>
                        <a:t>합계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</a:rPr>
                        <a:t>14,670,000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-16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202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784332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113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9.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및 교육과정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나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계획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A4AD32-BD48-1D5E-0B54-FA12B727BFC1}"/>
              </a:ext>
            </a:extLst>
          </p:cNvPr>
          <p:cNvSpPr txBox="1"/>
          <p:nvPr/>
        </p:nvSpPr>
        <p:spPr>
          <a:xfrm>
            <a:off x="774441" y="1160755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기타 비용 및 경비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endParaRPr lang="ko-KR" altLang="en-US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D2E5904D-6775-4553-F9E4-5E8731D83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620333"/>
              </p:ext>
            </p:extLst>
          </p:nvPr>
        </p:nvGraphicFramePr>
        <p:xfrm>
          <a:off x="1166326" y="1563104"/>
          <a:ext cx="9918442" cy="4550964"/>
        </p:xfrm>
        <a:graphic>
          <a:graphicData uri="http://schemas.openxmlformats.org/drawingml/2006/table">
            <a:tbl>
              <a:tblPr>
                <a:tableStyleId>{01A66EDD-3DAB-4C5B-A090-DC80EC1FD486}</a:tableStyleId>
              </a:tblPr>
              <a:tblGrid>
                <a:gridCol w="551241">
                  <a:extLst>
                    <a:ext uri="{9D8B030D-6E8A-4147-A177-3AD203B41FA5}">
                      <a16:colId xmlns:a16="http://schemas.microsoft.com/office/drawing/2014/main" val="984635818"/>
                    </a:ext>
                  </a:extLst>
                </a:gridCol>
                <a:gridCol w="1361635">
                  <a:extLst>
                    <a:ext uri="{9D8B030D-6E8A-4147-A177-3AD203B41FA5}">
                      <a16:colId xmlns:a16="http://schemas.microsoft.com/office/drawing/2014/main" val="2763118920"/>
                    </a:ext>
                  </a:extLst>
                </a:gridCol>
                <a:gridCol w="2028647">
                  <a:extLst>
                    <a:ext uri="{9D8B030D-6E8A-4147-A177-3AD203B41FA5}">
                      <a16:colId xmlns:a16="http://schemas.microsoft.com/office/drawing/2014/main" val="1063189575"/>
                    </a:ext>
                  </a:extLst>
                </a:gridCol>
                <a:gridCol w="3771958">
                  <a:extLst>
                    <a:ext uri="{9D8B030D-6E8A-4147-A177-3AD203B41FA5}">
                      <a16:colId xmlns:a16="http://schemas.microsoft.com/office/drawing/2014/main" val="2694225561"/>
                    </a:ext>
                  </a:extLst>
                </a:gridCol>
                <a:gridCol w="1507678">
                  <a:extLst>
                    <a:ext uri="{9D8B030D-6E8A-4147-A177-3AD203B41FA5}">
                      <a16:colId xmlns:a16="http://schemas.microsoft.com/office/drawing/2014/main" val="655065044"/>
                    </a:ext>
                  </a:extLst>
                </a:gridCol>
                <a:gridCol w="697283">
                  <a:extLst>
                    <a:ext uri="{9D8B030D-6E8A-4147-A177-3AD203B41FA5}">
                      <a16:colId xmlns:a16="http://schemas.microsoft.com/office/drawing/2014/main" val="3009379608"/>
                    </a:ext>
                  </a:extLst>
                </a:gridCol>
              </a:tblGrid>
              <a:tr h="24870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00"/>
                          </a:solidFill>
                          <a:effectLst/>
                        </a:rPr>
                        <a:t>NO</a:t>
                      </a:r>
                      <a:endParaRPr lang="en-US" sz="105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</a:rPr>
                        <a:t>용도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</a:rPr>
                        <a:t>비품 명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</a:rPr>
                        <a:t>내역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</a:rPr>
                        <a:t>금 액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</a:rPr>
                        <a:t>비고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406596"/>
                  </a:ext>
                </a:extLst>
              </a:tr>
              <a:tr h="2451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사무행정비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사무행정비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</a:rPr>
                        <a:t>2,000,000×12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개월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</a:rPr>
                        <a:t>=1,200,000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2,400,000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54530"/>
                  </a:ext>
                </a:extLst>
              </a:tr>
              <a:tr h="2451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예비비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1,500,000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213646"/>
                  </a:ext>
                </a:extLst>
              </a:tr>
              <a:tr h="245168">
                <a:tc gridSpan="4"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</a:rPr>
                        <a:t>합계</a:t>
                      </a:r>
                      <a:endParaRPr lang="ko-KR" altLang="en-US" sz="105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00"/>
                          </a:solidFill>
                          <a:effectLst/>
                        </a:rPr>
                        <a:t>3,900,000</a:t>
                      </a:r>
                      <a:endParaRPr lang="en-US" sz="105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478860"/>
                  </a:ext>
                </a:extLst>
              </a:tr>
              <a:tr h="2451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전기료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</a:rPr>
                        <a:t>전기사용료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</a:rPr>
                        <a:t>700,000×12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개월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</a:rPr>
                        <a:t>= 8,400,000 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8,400,000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82714"/>
                  </a:ext>
                </a:extLst>
              </a:tr>
              <a:tr h="2451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</a:rPr>
                        <a:t>예비비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1,500,000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006365"/>
                  </a:ext>
                </a:extLst>
              </a:tr>
              <a:tr h="245168">
                <a:tc gridSpan="4"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</a:rPr>
                        <a:t>합계</a:t>
                      </a:r>
                      <a:endParaRPr lang="ko-KR" altLang="en-US" sz="105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00"/>
                          </a:solidFill>
                          <a:effectLst/>
                        </a:rPr>
                        <a:t>9,900,000</a:t>
                      </a:r>
                      <a:endParaRPr lang="en-US" sz="105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451258"/>
                  </a:ext>
                </a:extLst>
              </a:tr>
              <a:tr h="2451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통신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비용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</a:rPr>
                        <a:t>전화료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</a:rPr>
                        <a:t>100,000×12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개월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</a:rPr>
                        <a:t>= 1,200,000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1,200,000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778627"/>
                  </a:ext>
                </a:extLst>
              </a:tr>
              <a:tr h="2500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</a:rPr>
                        <a:t>인터넷비용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</a:rPr>
                        <a:t>200,000×12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개월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</a:rPr>
                        <a:t>= 2,400,000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2,400,000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14885"/>
                  </a:ext>
                </a:extLst>
              </a:tr>
              <a:tr h="2451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</a:rPr>
                        <a:t>예비비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1,000,000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338464"/>
                  </a:ext>
                </a:extLst>
              </a:tr>
              <a:tr h="245168">
                <a:tc gridSpan="4"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</a:rPr>
                        <a:t>합계</a:t>
                      </a:r>
                      <a:endParaRPr lang="ko-KR" altLang="en-US" sz="105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00"/>
                          </a:solidFill>
                          <a:effectLst/>
                        </a:rPr>
                        <a:t>4,600,000</a:t>
                      </a:r>
                      <a:endParaRPr lang="en-US" sz="105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518746"/>
                  </a:ext>
                </a:extLst>
              </a:tr>
              <a:tr h="2451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각종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보험료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</a:rPr>
                        <a:t>화재보험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-50" dirty="0">
                          <a:solidFill>
                            <a:srgbClr val="000000"/>
                          </a:solidFill>
                          <a:effectLst/>
                        </a:rPr>
                        <a:t>1,200,000×12</a:t>
                      </a:r>
                      <a:r>
                        <a:rPr lang="ko-KR" altLang="en-US" sz="1050" kern="0" spc="-50" dirty="0">
                          <a:solidFill>
                            <a:srgbClr val="000000"/>
                          </a:solidFill>
                          <a:effectLst/>
                        </a:rPr>
                        <a:t>개월</a:t>
                      </a:r>
                      <a:r>
                        <a:rPr lang="en-US" altLang="ko-KR" sz="1050" kern="0" spc="-50" dirty="0">
                          <a:solidFill>
                            <a:srgbClr val="000000"/>
                          </a:solidFill>
                          <a:effectLst/>
                        </a:rPr>
                        <a:t>=14,400,000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14,400,000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818266"/>
                  </a:ext>
                </a:extLst>
              </a:tr>
              <a:tr h="2500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</a:rPr>
                        <a:t>영업배상책임보험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-50" dirty="0">
                          <a:solidFill>
                            <a:srgbClr val="000000"/>
                          </a:solidFill>
                          <a:effectLst/>
                        </a:rPr>
                        <a:t>1,200,000×1</a:t>
                      </a:r>
                      <a:r>
                        <a:rPr lang="ko-KR" altLang="en-US" sz="1050" kern="0" spc="-50" dirty="0">
                          <a:solidFill>
                            <a:srgbClr val="000000"/>
                          </a:solidFill>
                          <a:effectLst/>
                        </a:rPr>
                        <a:t>회</a:t>
                      </a:r>
                      <a:r>
                        <a:rPr lang="en-US" altLang="ko-KR" sz="1050" kern="0" spc="-50" dirty="0">
                          <a:solidFill>
                            <a:srgbClr val="000000"/>
                          </a:solidFill>
                          <a:effectLst/>
                        </a:rPr>
                        <a:t>= 1,200,000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1,200,000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831843"/>
                  </a:ext>
                </a:extLst>
              </a:tr>
              <a:tr h="2451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</a:rPr>
                        <a:t>예비비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1,500,000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32082"/>
                  </a:ext>
                </a:extLst>
              </a:tr>
              <a:tr h="245168">
                <a:tc gridSpan="4"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</a:rPr>
                        <a:t>합계</a:t>
                      </a:r>
                      <a:endParaRPr lang="ko-KR" altLang="en-US" sz="105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00"/>
                          </a:solidFill>
                          <a:effectLst/>
                        </a:rPr>
                        <a:t>17,100,000</a:t>
                      </a:r>
                      <a:endParaRPr lang="en-US" sz="105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195903"/>
                  </a:ext>
                </a:extLst>
              </a:tr>
              <a:tr h="2451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건물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</a:rPr>
                        <a:t>유보수비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</a:rPr>
                        <a:t>건물유보수비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-50" dirty="0">
                          <a:solidFill>
                            <a:srgbClr val="000000"/>
                          </a:solidFill>
                          <a:effectLst/>
                        </a:rPr>
                        <a:t>3,000,000×12</a:t>
                      </a:r>
                      <a:r>
                        <a:rPr lang="ko-KR" altLang="en-US" sz="1050" kern="0" spc="-50" dirty="0">
                          <a:solidFill>
                            <a:srgbClr val="000000"/>
                          </a:solidFill>
                          <a:effectLst/>
                        </a:rPr>
                        <a:t>개월</a:t>
                      </a:r>
                      <a:r>
                        <a:rPr lang="en-US" altLang="ko-KR" sz="1050" kern="0" spc="-50" dirty="0">
                          <a:solidFill>
                            <a:srgbClr val="000000"/>
                          </a:solidFill>
                          <a:effectLst/>
                        </a:rPr>
                        <a:t>=36,000,000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36,000,000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489218"/>
                  </a:ext>
                </a:extLst>
              </a:tr>
              <a:tr h="2500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</a:rPr>
                        <a:t>예비비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-5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</a:rPr>
                        <a:t>40,000,000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80570"/>
                  </a:ext>
                </a:extLst>
              </a:tr>
              <a:tr h="245168">
                <a:tc gridSpan="4"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</a:rPr>
                        <a:t>합계</a:t>
                      </a:r>
                      <a:endParaRPr lang="ko-KR" altLang="en-US" sz="105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>
                          <a:solidFill>
                            <a:srgbClr val="000000"/>
                          </a:solidFill>
                          <a:effectLst/>
                        </a:rPr>
                        <a:t>76,000,000</a:t>
                      </a:r>
                      <a:endParaRPr lang="en-US" sz="105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4432" marR="54432" marT="15049" marB="1504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976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793284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114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9.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및 교육과정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다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목포시민대학 교육과정 </a:t>
            </a:r>
          </a:p>
        </p:txBody>
      </p:sp>
      <p:sp>
        <p:nvSpPr>
          <p:cNvPr id="8" name="한쪽 모서리가 잘린 사각형 10">
            <a:extLst>
              <a:ext uri="{FF2B5EF4-FFF2-40B4-BE49-F238E27FC236}">
                <a16:creationId xmlns:a16="http://schemas.microsoft.com/office/drawing/2014/main" id="{1045B0E3-6459-4F2F-FE0F-1D9C347933A9}"/>
              </a:ext>
            </a:extLst>
          </p:cNvPr>
          <p:cNvSpPr/>
          <p:nvPr/>
        </p:nvSpPr>
        <p:spPr>
          <a:xfrm>
            <a:off x="522148" y="1996290"/>
            <a:ext cx="1728192" cy="571483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교육과정 목적</a:t>
            </a:r>
            <a:endParaRPr lang="en-US" altLang="ko-K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한쪽 모서리가 잘린 사각형 12">
            <a:extLst>
              <a:ext uri="{FF2B5EF4-FFF2-40B4-BE49-F238E27FC236}">
                <a16:creationId xmlns:a16="http://schemas.microsoft.com/office/drawing/2014/main" id="{17F9CE8F-016B-02F3-6152-8298F1D3C0B1}"/>
              </a:ext>
            </a:extLst>
          </p:cNvPr>
          <p:cNvSpPr/>
          <p:nvPr/>
        </p:nvSpPr>
        <p:spPr>
          <a:xfrm>
            <a:off x="2415047" y="1996290"/>
            <a:ext cx="9178551" cy="562459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base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6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목포시민의 질 향상과  시민 성장의 밑거름을 통해 모두가 함께한 행복한 평생학습 복지체제 구현</a:t>
            </a:r>
            <a:endParaRPr kumimoji="0" lang="en-US" altLang="ko-KR" sz="16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한쪽 모서리가 잘린 사각형 10">
            <a:extLst>
              <a:ext uri="{FF2B5EF4-FFF2-40B4-BE49-F238E27FC236}">
                <a16:creationId xmlns:a16="http://schemas.microsoft.com/office/drawing/2014/main" id="{C39D7342-AC3B-6A09-1F84-442E1502B2C5}"/>
              </a:ext>
            </a:extLst>
          </p:cNvPr>
          <p:cNvSpPr/>
          <p:nvPr/>
        </p:nvSpPr>
        <p:spPr>
          <a:xfrm>
            <a:off x="522148" y="2730198"/>
            <a:ext cx="1728192" cy="633798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교육과정 목표</a:t>
            </a:r>
            <a:endParaRPr lang="en-US" altLang="ko-K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한쪽 모서리가 잘린 사각형 12">
            <a:extLst>
              <a:ext uri="{FF2B5EF4-FFF2-40B4-BE49-F238E27FC236}">
                <a16:creationId xmlns:a16="http://schemas.microsoft.com/office/drawing/2014/main" id="{39C3A17E-5D46-7A00-5E42-513B858626D1}"/>
              </a:ext>
            </a:extLst>
          </p:cNvPr>
          <p:cNvSpPr/>
          <p:nvPr/>
        </p:nvSpPr>
        <p:spPr>
          <a:xfrm>
            <a:off x="2415047" y="2721173"/>
            <a:ext cx="9178551" cy="642822"/>
          </a:xfrm>
          <a:prstGeom prst="snip1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학습자 중심 강좌 운영을 통해 목포시민의 지적 능력 향상과 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 시대에 대비함으로 가치 있는  목포시민으로 활동할 수 있도록 기회를 제공함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806D888-F8E1-648F-ECFF-C5BB16042473}"/>
              </a:ext>
            </a:extLst>
          </p:cNvPr>
          <p:cNvSpPr/>
          <p:nvPr/>
        </p:nvSpPr>
        <p:spPr>
          <a:xfrm>
            <a:off x="522149" y="1431223"/>
            <a:ext cx="1728192" cy="431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교육과정 개요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A7AD448-8590-E3DD-4E98-3FB5DFCDBDF5}"/>
              </a:ext>
            </a:extLst>
          </p:cNvPr>
          <p:cNvSpPr/>
          <p:nvPr/>
        </p:nvSpPr>
        <p:spPr>
          <a:xfrm>
            <a:off x="522148" y="3811951"/>
            <a:ext cx="1728192" cy="431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교육과정 원칙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F019371-6A8B-D344-5419-E6650656390D}"/>
              </a:ext>
            </a:extLst>
          </p:cNvPr>
          <p:cNvSpPr/>
          <p:nvPr/>
        </p:nvSpPr>
        <p:spPr>
          <a:xfrm>
            <a:off x="504712" y="4396746"/>
            <a:ext cx="5502978" cy="562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첫째</a:t>
            </a:r>
            <a:r>
              <a:rPr lang="en-US" altLang="ko-KR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단기 및 장기교육으로 구분하여 교육과정을 운영한다</a:t>
            </a:r>
            <a:r>
              <a:rPr lang="en-US" altLang="ko-KR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109BF5F-8197-9197-45D6-7CF75FC7989A}"/>
              </a:ext>
            </a:extLst>
          </p:cNvPr>
          <p:cNvSpPr/>
          <p:nvPr/>
        </p:nvSpPr>
        <p:spPr>
          <a:xfrm>
            <a:off x="504711" y="5141270"/>
            <a:ext cx="5502978" cy="5610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ko-KR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둘</a:t>
            </a:r>
            <a:r>
              <a:rPr lang="ko-KR" altLang="en-US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째</a:t>
            </a:r>
            <a:r>
              <a:rPr lang="en-US" altLang="ko-KR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시민의 욕구에 따른 계층별 교육과정을 운영한다</a:t>
            </a:r>
            <a:r>
              <a:rPr lang="en-US" altLang="ko-KR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5DFBA89-A16B-A97A-A14D-9C85FF758A73}"/>
              </a:ext>
            </a:extLst>
          </p:cNvPr>
          <p:cNvSpPr/>
          <p:nvPr/>
        </p:nvSpPr>
        <p:spPr>
          <a:xfrm>
            <a:off x="6219182" y="4401293"/>
            <a:ext cx="5502978" cy="5624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ko-KR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셋째</a:t>
            </a:r>
            <a:r>
              <a:rPr kumimoji="0" lang="en-US" altLang="ko-KR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수요자 중심의 교육과정을 </a:t>
            </a:r>
            <a:r>
              <a:rPr lang="ko-KR" altLang="en-US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운영한다</a:t>
            </a:r>
            <a:r>
              <a:rPr lang="en-US" altLang="ko-KR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0" lang="en-US" altLang="ko-KR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EDDF41A-F7CC-3F75-515C-906405975571}"/>
              </a:ext>
            </a:extLst>
          </p:cNvPr>
          <p:cNvSpPr/>
          <p:nvPr/>
        </p:nvSpPr>
        <p:spPr>
          <a:xfrm>
            <a:off x="6219181" y="5145817"/>
            <a:ext cx="5502978" cy="5610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넷째</a:t>
            </a:r>
            <a:r>
              <a:rPr lang="en-US" altLang="ko-KR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실생활 문제해결과 활용 가능한 교육과정을 운영한다</a:t>
            </a:r>
            <a:r>
              <a:rPr lang="en-US" altLang="ko-KR" sz="15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kumimoji="0" lang="en-US" altLang="ko-KR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kumimoji="0" lang="ko-KR" alt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3826925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115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9.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및 교육과정 </a:t>
            </a:r>
          </a:p>
        </p:txBody>
      </p:sp>
      <p:sp>
        <p:nvSpPr>
          <p:cNvPr id="4" name="한쪽 모서리가 잘린 사각형 9">
            <a:extLst>
              <a:ext uri="{FF2B5EF4-FFF2-40B4-BE49-F238E27FC236}">
                <a16:creationId xmlns:a16="http://schemas.microsoft.com/office/drawing/2014/main" id="{037AFAC0-7C44-A5D9-7EFA-3A08B39B67DE}"/>
              </a:ext>
            </a:extLst>
          </p:cNvPr>
          <p:cNvSpPr/>
          <p:nvPr/>
        </p:nvSpPr>
        <p:spPr>
          <a:xfrm>
            <a:off x="645027" y="2363675"/>
            <a:ext cx="2462067" cy="710950"/>
          </a:xfrm>
          <a:prstGeom prst="snip1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첫째</a:t>
            </a:r>
            <a:endParaRPr lang="en-US" altLang="ko-K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시민의 자기계발 영역</a:t>
            </a:r>
            <a:endParaRPr lang="en-US" altLang="ko-K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한쪽 모서리가 잘린 사각형 10">
            <a:extLst>
              <a:ext uri="{FF2B5EF4-FFF2-40B4-BE49-F238E27FC236}">
                <a16:creationId xmlns:a16="http://schemas.microsoft.com/office/drawing/2014/main" id="{D0E03086-64A4-9760-D9AF-1C76D886E819}"/>
              </a:ext>
            </a:extLst>
          </p:cNvPr>
          <p:cNvSpPr/>
          <p:nvPr/>
        </p:nvSpPr>
        <p:spPr>
          <a:xfrm>
            <a:off x="645027" y="3181315"/>
            <a:ext cx="2462067" cy="981347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둘째</a:t>
            </a:r>
            <a:endParaRPr lang="en-US" altLang="ko-K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미래의 인재양성 영역</a:t>
            </a:r>
            <a:endParaRPr lang="en-US" altLang="ko-K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한쪽 모서리가 잘린 사각형 11">
            <a:extLst>
              <a:ext uri="{FF2B5EF4-FFF2-40B4-BE49-F238E27FC236}">
                <a16:creationId xmlns:a16="http://schemas.microsoft.com/office/drawing/2014/main" id="{FF478D3D-5818-5B3C-D878-CE8B082EE3AD}"/>
              </a:ext>
            </a:extLst>
          </p:cNvPr>
          <p:cNvSpPr/>
          <p:nvPr/>
        </p:nvSpPr>
        <p:spPr>
          <a:xfrm>
            <a:off x="3293706" y="2363675"/>
            <a:ext cx="8197282" cy="700208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ko-KR" altLang="en-US" sz="1600" b="1" dirty="0">
                <a:latin typeface="휴먼고딕"/>
              </a:rPr>
              <a:t>모든 시민들에게 자기를 계발하고자 하는 자아실현 능력이 있다</a:t>
            </a:r>
            <a:r>
              <a:rPr lang="en-US" altLang="ko-KR" sz="1600" b="1" dirty="0">
                <a:latin typeface="휴먼고딕"/>
              </a:rPr>
              <a:t>. </a:t>
            </a:r>
            <a:r>
              <a:rPr lang="ko-KR" altLang="en-US" sz="1600" b="1" dirty="0">
                <a:latin typeface="휴먼고딕"/>
              </a:rPr>
              <a:t>따라서 시민들의 자아실현을 통한 자기 계발을 통해 시대 변화의 주체로서 그 역할을 다하도록 한다</a:t>
            </a:r>
            <a:r>
              <a:rPr lang="en-US" altLang="ko-KR" sz="1600" b="1" dirty="0">
                <a:latin typeface="휴먼고딕"/>
              </a:rPr>
              <a:t>.</a:t>
            </a:r>
          </a:p>
        </p:txBody>
      </p:sp>
      <p:sp>
        <p:nvSpPr>
          <p:cNvPr id="15" name="한쪽 모서리가 잘린 사각형 12">
            <a:extLst>
              <a:ext uri="{FF2B5EF4-FFF2-40B4-BE49-F238E27FC236}">
                <a16:creationId xmlns:a16="http://schemas.microsoft.com/office/drawing/2014/main" id="{60E06BAA-B5C7-FBCE-FE62-7FEF3DE2759B}"/>
              </a:ext>
            </a:extLst>
          </p:cNvPr>
          <p:cNvSpPr/>
          <p:nvPr/>
        </p:nvSpPr>
        <p:spPr>
          <a:xfrm>
            <a:off x="3293706" y="3181316"/>
            <a:ext cx="8197282" cy="981348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ko-KR" altLang="en-US" sz="1600" b="1" dirty="0">
                <a:latin typeface="휴먼고딕"/>
              </a:rPr>
              <a:t>미래를 대비하는 지속적 교육과 평생직장 보장 및 수명 연장에 따른 계속적 직업 활동이</a:t>
            </a:r>
            <a:r>
              <a:rPr lang="en-US" altLang="ko-KR" sz="1600" b="1" dirty="0">
                <a:latin typeface="휴먼고딕"/>
              </a:rPr>
              <a:t> </a:t>
            </a:r>
            <a:r>
              <a:rPr lang="ko-KR" altLang="en-US" sz="1600" b="1" dirty="0">
                <a:latin typeface="휴먼고딕"/>
              </a:rPr>
              <a:t>필요한 상황에 맞추어 목포시민들로  하여금 직업과 관련된 다양한 강좌를 개설해 줌으로 계속적 취업활동에 참여하게 하는 직업능력 향상 영역이다</a:t>
            </a:r>
            <a:r>
              <a:rPr lang="en-US" altLang="ko-KR" sz="1600" b="1" dirty="0">
                <a:latin typeface="휴먼고딕"/>
              </a:rPr>
              <a:t>.</a:t>
            </a:r>
            <a:endParaRPr lang="ko-KR" altLang="en-US" sz="1600" b="1" dirty="0">
              <a:latin typeface="휴먼고딕"/>
            </a:endParaRPr>
          </a:p>
        </p:txBody>
      </p:sp>
      <p:sp>
        <p:nvSpPr>
          <p:cNvPr id="17" name="한쪽 모서리가 잘린 사각형 10">
            <a:extLst>
              <a:ext uri="{FF2B5EF4-FFF2-40B4-BE49-F238E27FC236}">
                <a16:creationId xmlns:a16="http://schemas.microsoft.com/office/drawing/2014/main" id="{ABCBDB60-02FC-5639-2A82-F7DDB0E889F7}"/>
              </a:ext>
            </a:extLst>
          </p:cNvPr>
          <p:cNvSpPr/>
          <p:nvPr/>
        </p:nvSpPr>
        <p:spPr>
          <a:xfrm>
            <a:off x="645027" y="4280097"/>
            <a:ext cx="2462067" cy="94506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셋째</a:t>
            </a:r>
            <a:endParaRPr lang="en-US" altLang="ko-K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여가와 문화 영역</a:t>
            </a:r>
            <a:endParaRPr lang="en-US" altLang="ko-K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한쪽 모서리가 잘린 사각형 12">
            <a:extLst>
              <a:ext uri="{FF2B5EF4-FFF2-40B4-BE49-F238E27FC236}">
                <a16:creationId xmlns:a16="http://schemas.microsoft.com/office/drawing/2014/main" id="{3FEF2627-AC07-6E5B-44FB-D90CC3D30A53}"/>
              </a:ext>
            </a:extLst>
          </p:cNvPr>
          <p:cNvSpPr/>
          <p:nvPr/>
        </p:nvSpPr>
        <p:spPr>
          <a:xfrm>
            <a:off x="3293706" y="4280099"/>
            <a:ext cx="8197282" cy="912452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ko-KR" altLang="en-US" sz="1600" b="1" dirty="0">
                <a:latin typeface="휴먼고딕"/>
              </a:rPr>
              <a:t>오늘의 시대는 그 어느 시대보다 자신의 다양한 영역들을 키우려는 의지가 강한 시대적 상황과 각종 문화예술 활동에</a:t>
            </a:r>
            <a:r>
              <a:rPr lang="en-US" altLang="ko-KR" sz="1600" b="1" dirty="0">
                <a:latin typeface="휴먼고딕"/>
              </a:rPr>
              <a:t> </a:t>
            </a:r>
            <a:r>
              <a:rPr lang="ko-KR" altLang="en-US" sz="1600" b="1" dirty="0">
                <a:latin typeface="휴먼고딕"/>
              </a:rPr>
              <a:t>관심이 매우 높은 시대적 상황에 맞추어 목포시민들로 하여금 다양한 문화예술 활동과 여가에 참여할 수 있는 영역이다</a:t>
            </a:r>
            <a:r>
              <a:rPr lang="en-US" altLang="ko-KR" sz="1600" b="1" dirty="0">
                <a:latin typeface="휴먼고딕"/>
              </a:rPr>
              <a:t>.</a:t>
            </a:r>
            <a:endParaRPr lang="ko-KR" altLang="en-US" sz="1600" b="1" dirty="0">
              <a:latin typeface="휴먼고딕"/>
            </a:endParaRPr>
          </a:p>
        </p:txBody>
      </p:sp>
      <p:sp>
        <p:nvSpPr>
          <p:cNvPr id="19" name="한쪽 모서리가 잘린 사각형 10">
            <a:extLst>
              <a:ext uri="{FF2B5EF4-FFF2-40B4-BE49-F238E27FC236}">
                <a16:creationId xmlns:a16="http://schemas.microsoft.com/office/drawing/2014/main" id="{A1508500-6406-D665-6E72-7B12C63C8F44}"/>
              </a:ext>
            </a:extLst>
          </p:cNvPr>
          <p:cNvSpPr/>
          <p:nvPr/>
        </p:nvSpPr>
        <p:spPr>
          <a:xfrm>
            <a:off x="645027" y="5354976"/>
            <a:ext cx="2462067" cy="672608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넷째</a:t>
            </a:r>
            <a:endParaRPr lang="en-US" altLang="ko-K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차별없는</a:t>
            </a:r>
            <a:r>
              <a:rPr lang="ko-KR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열린마당</a:t>
            </a:r>
            <a:r>
              <a:rPr lang="ko-KR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영역</a:t>
            </a:r>
            <a:endParaRPr lang="en-US" altLang="ko-K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한쪽 모서리가 잘린 사각형 12">
            <a:extLst>
              <a:ext uri="{FF2B5EF4-FFF2-40B4-BE49-F238E27FC236}">
                <a16:creationId xmlns:a16="http://schemas.microsoft.com/office/drawing/2014/main" id="{4C515706-B3C1-1B99-6F53-9BFB29D2A283}"/>
              </a:ext>
            </a:extLst>
          </p:cNvPr>
          <p:cNvSpPr/>
          <p:nvPr/>
        </p:nvSpPr>
        <p:spPr>
          <a:xfrm>
            <a:off x="3293706" y="5354975"/>
            <a:ext cx="8197282" cy="672609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ko-KR" altLang="en-US" sz="1600" b="1" dirty="0">
                <a:latin typeface="휴먼고딕"/>
              </a:rPr>
              <a:t>우리 인간이 </a:t>
            </a:r>
            <a:r>
              <a:rPr lang="ko-KR" altLang="en-US" sz="1600" b="1" dirty="0" err="1">
                <a:latin typeface="휴먼고딕"/>
              </a:rPr>
              <a:t>인간답게</a:t>
            </a:r>
            <a:r>
              <a:rPr lang="ko-KR" altLang="en-US" sz="1600" b="1" dirty="0">
                <a:latin typeface="휴먼고딕"/>
              </a:rPr>
              <a:t> 살아가기 위해서는 시대적 변화에 적응하면서 우리 인간이 갖추어야 할 다양한 영역에 대한 이해와 누구나 차별 없는 세상을 구현할 수 있는 영역이다</a:t>
            </a:r>
            <a:r>
              <a:rPr lang="en-US" altLang="ko-KR" sz="1600" b="1" dirty="0">
                <a:latin typeface="휴먼고딕"/>
              </a:rPr>
              <a:t>.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D48641E3-D1F2-7FBD-D3B9-1008FABD809A}"/>
              </a:ext>
            </a:extLst>
          </p:cNvPr>
          <p:cNvSpPr/>
          <p:nvPr/>
        </p:nvSpPr>
        <p:spPr>
          <a:xfrm>
            <a:off x="645028" y="1616334"/>
            <a:ext cx="10845960" cy="6502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>
                <a:latin typeface="휴먼고딕"/>
              </a:rPr>
              <a:t> </a:t>
            </a:r>
            <a:r>
              <a:rPr lang="ko-KR" altLang="en-US" sz="1600" b="1" dirty="0">
                <a:solidFill>
                  <a:schemeClr val="tx1"/>
                </a:solidFill>
                <a:latin typeface="휴먼고딕"/>
              </a:rPr>
              <a:t>목포시 시민 대학의 교육과정은 총 </a:t>
            </a:r>
            <a:r>
              <a:rPr lang="en-US" altLang="ko-KR" sz="1600" b="1" dirty="0">
                <a:solidFill>
                  <a:schemeClr val="tx1"/>
                </a:solidFill>
                <a:latin typeface="휴먼고딕"/>
              </a:rPr>
              <a:t>4</a:t>
            </a:r>
            <a:r>
              <a:rPr lang="ko-KR" altLang="en-US" sz="1600" b="1" dirty="0">
                <a:solidFill>
                  <a:schemeClr val="tx1"/>
                </a:solidFill>
                <a:latin typeface="휴먼고딕"/>
              </a:rPr>
              <a:t>개로 영역으로 구분하여 시민들이 원하는 강좌에 참여하도록 한다</a:t>
            </a:r>
            <a:r>
              <a:rPr lang="en-US" altLang="ko-KR" sz="1600" b="1" dirty="0">
                <a:solidFill>
                  <a:schemeClr val="tx1"/>
                </a:solidFill>
                <a:latin typeface="휴먼고딕"/>
              </a:rPr>
              <a:t>.</a:t>
            </a:r>
          </a:p>
          <a:p>
            <a:r>
              <a:rPr lang="en-US" altLang="ko-KR" sz="1600" b="1" dirty="0">
                <a:solidFill>
                  <a:schemeClr val="tx1"/>
                </a:solidFill>
                <a:latin typeface="휴먼고딕"/>
              </a:rPr>
              <a:t>  </a:t>
            </a:r>
            <a:r>
              <a:rPr lang="ko-KR" altLang="en-US" sz="1600" b="1" dirty="0">
                <a:solidFill>
                  <a:schemeClr val="tx1"/>
                </a:solidFill>
                <a:latin typeface="휴먼고딕"/>
              </a:rPr>
              <a:t>시민의 자기계발 영역과 미래의 인재양성 영역을 먼저 개설하고 추후 다음 과정을 개설한다</a:t>
            </a:r>
            <a:r>
              <a:rPr lang="en-US" altLang="ko-KR" sz="1600" b="1" dirty="0">
                <a:solidFill>
                  <a:schemeClr val="tx1"/>
                </a:solidFill>
                <a:latin typeface="휴먼고딕"/>
              </a:rPr>
              <a:t>.</a:t>
            </a:r>
            <a:endParaRPr lang="en-US" altLang="ko-KR" sz="16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BE1C769C-57BC-9A22-18AB-2AB01E17373E}"/>
              </a:ext>
            </a:extLst>
          </p:cNvPr>
          <p:cNvSpPr/>
          <p:nvPr/>
        </p:nvSpPr>
        <p:spPr>
          <a:xfrm>
            <a:off x="645027" y="1119597"/>
            <a:ext cx="1728192" cy="431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교육과정 특징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7660836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116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9.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및 교육과정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라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목포시민대학 교육과정의 주요 내용 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38C8730C-65A6-8E16-1469-C7D74A8FF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205680"/>
              </p:ext>
            </p:extLst>
          </p:nvPr>
        </p:nvGraphicFramePr>
        <p:xfrm>
          <a:off x="905069" y="1596011"/>
          <a:ext cx="10562253" cy="4215400"/>
        </p:xfrm>
        <a:graphic>
          <a:graphicData uri="http://schemas.openxmlformats.org/drawingml/2006/table">
            <a:tbl>
              <a:tblPr>
                <a:tableStyleId>{01A66EDD-3DAB-4C5B-A090-DC80EC1FD486}</a:tableStyleId>
              </a:tblPr>
              <a:tblGrid>
                <a:gridCol w="871051">
                  <a:extLst>
                    <a:ext uri="{9D8B030D-6E8A-4147-A177-3AD203B41FA5}">
                      <a16:colId xmlns:a16="http://schemas.microsoft.com/office/drawing/2014/main" val="2946320231"/>
                    </a:ext>
                  </a:extLst>
                </a:gridCol>
                <a:gridCol w="901338">
                  <a:extLst>
                    <a:ext uri="{9D8B030D-6E8A-4147-A177-3AD203B41FA5}">
                      <a16:colId xmlns:a16="http://schemas.microsoft.com/office/drawing/2014/main" val="4091264078"/>
                    </a:ext>
                  </a:extLst>
                </a:gridCol>
                <a:gridCol w="3637508">
                  <a:extLst>
                    <a:ext uri="{9D8B030D-6E8A-4147-A177-3AD203B41FA5}">
                      <a16:colId xmlns:a16="http://schemas.microsoft.com/office/drawing/2014/main" val="1391792405"/>
                    </a:ext>
                  </a:extLst>
                </a:gridCol>
                <a:gridCol w="2683714">
                  <a:extLst>
                    <a:ext uri="{9D8B030D-6E8A-4147-A177-3AD203B41FA5}">
                      <a16:colId xmlns:a16="http://schemas.microsoft.com/office/drawing/2014/main" val="1517164500"/>
                    </a:ext>
                  </a:extLst>
                </a:gridCol>
                <a:gridCol w="916390">
                  <a:extLst>
                    <a:ext uri="{9D8B030D-6E8A-4147-A177-3AD203B41FA5}">
                      <a16:colId xmlns:a16="http://schemas.microsoft.com/office/drawing/2014/main" val="2585762044"/>
                    </a:ext>
                  </a:extLst>
                </a:gridCol>
                <a:gridCol w="1552252">
                  <a:extLst>
                    <a:ext uri="{9D8B030D-6E8A-4147-A177-3AD203B41FA5}">
                      <a16:colId xmlns:a16="http://schemas.microsoft.com/office/drawing/2014/main" val="2617221039"/>
                    </a:ext>
                  </a:extLst>
                </a:gridCol>
              </a:tblGrid>
              <a:tr h="595370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교육과정 명  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주요내용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과정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모집인원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비고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21643"/>
                  </a:ext>
                </a:extLst>
              </a:tr>
              <a:tr h="1711326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시민</a:t>
                      </a: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자기</a:t>
                      </a:r>
                      <a:endParaRPr lang="en-US" altLang="ko-KR" sz="14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계발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rgbClr val="000000"/>
                          </a:solidFill>
                          <a:effectLst/>
                        </a:rPr>
                        <a:t>목포 시민</a:t>
                      </a:r>
                      <a:endParaRPr lang="en-US" altLang="ko-KR" sz="1400" kern="0" spc="-15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rgbClr val="000000"/>
                          </a:solidFill>
                          <a:effectLst/>
                        </a:rPr>
                        <a:t>리더십</a:t>
                      </a:r>
                      <a:endParaRPr lang="en-US" altLang="ko-KR" sz="1400" kern="0" spc="-15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rgbClr val="000000"/>
                          </a:solidFill>
                          <a:effectLst/>
                        </a:rPr>
                        <a:t>과정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50" baseline="0" dirty="0">
                          <a:solidFill>
                            <a:srgbClr val="000000"/>
                          </a:solidFill>
                          <a:effectLst/>
                        </a:rPr>
                        <a:t>-  </a:t>
                      </a:r>
                      <a:r>
                        <a:rPr lang="ko-KR" altLang="en-US" sz="1400" kern="0" spc="-150" baseline="0" dirty="0">
                          <a:solidFill>
                            <a:srgbClr val="000000"/>
                          </a:solidFill>
                          <a:effectLst/>
                        </a:rPr>
                        <a:t>목포시민이라면 목포시민으로서 역사적 이해를 통한 </a:t>
                      </a:r>
                      <a:r>
                        <a:rPr lang="ko-KR" altLang="en-US" sz="1400" kern="0" spc="-150" baseline="0" dirty="0" err="1">
                          <a:solidFill>
                            <a:srgbClr val="000000"/>
                          </a:solidFill>
                          <a:effectLst/>
                        </a:rPr>
                        <a:t>목포시민으로서의</a:t>
                      </a:r>
                      <a:r>
                        <a:rPr lang="ko-KR" altLang="en-US" sz="1400" kern="0" spc="-150" baseline="0" dirty="0">
                          <a:solidFill>
                            <a:srgbClr val="000000"/>
                          </a:solidFill>
                          <a:effectLst/>
                        </a:rPr>
                        <a:t>  리더가 역할을 해야 함</a:t>
                      </a:r>
                      <a:r>
                        <a:rPr lang="en-US" altLang="ko-KR" sz="1400" kern="0" spc="-150" baseline="0" dirty="0">
                          <a:solidFill>
                            <a:srgbClr val="000000"/>
                          </a:solidFill>
                          <a:effectLst/>
                        </a:rPr>
                        <a:t>. </a:t>
                      </a:r>
                      <a:r>
                        <a:rPr lang="ko-KR" altLang="en-US" sz="1400" kern="0" spc="-150" baseline="0" dirty="0">
                          <a:solidFill>
                            <a:srgbClr val="000000"/>
                          </a:solidFill>
                          <a:effectLst/>
                        </a:rPr>
                        <a:t>목포시의 역사에 대한 전반적이해를  통해 목포 시민으로서의 역할과 책임을 다할 수 있는 목포 시민으로서의 리더십을 발휘할 수 있는 과정임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ju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 15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</a:rPr>
                        <a:t>주 과정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</a:rPr>
                        <a:t>총 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45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</a:rPr>
                        <a:t>시간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</a:p>
                    <a:p>
                      <a:pPr marL="25400" marR="25400" indent="0" algn="ju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 3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: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지도교수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 OT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및 상담</a:t>
                      </a:r>
                      <a:endParaRPr lang="en-US" altLang="ko-KR" sz="1300" kern="0" spc="0" baseline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 6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목포시 전반적 역사 이해</a:t>
                      </a:r>
                      <a:endParaRPr lang="en-US" altLang="ko-KR" sz="1300" kern="0" spc="0" baseline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 6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리더십에 대한 전반적 이해</a:t>
                      </a:r>
                      <a:endParaRPr lang="en-US" altLang="ko-KR" sz="1300" kern="0" spc="0" baseline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 2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중간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기말 평가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20" dirty="0">
                          <a:solidFill>
                            <a:srgbClr val="000000"/>
                          </a:solidFill>
                          <a:effectLst/>
                        </a:rPr>
                        <a:t>40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차후 학습계좌제 준비에 따른 운영체제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78590"/>
                  </a:ext>
                </a:extLst>
              </a:tr>
              <a:tr h="184518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ko-KR" sz="1400" baseline="0" dirty="0"/>
                        <a:t> </a:t>
                      </a:r>
                      <a:r>
                        <a:rPr lang="ko-KR" altLang="en-US" sz="1400" baseline="0" dirty="0"/>
                        <a:t>대인관계이론과</a:t>
                      </a:r>
                      <a:endParaRPr lang="en-US" altLang="ko-KR" sz="1400" baseline="0" dirty="0"/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400" baseline="0" dirty="0"/>
                        <a:t>실제</a:t>
                      </a:r>
                      <a:endParaRPr lang="ko-KR" altLang="en-US" sz="1400" dirty="0"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400" dirty="0"/>
                        <a:t> - </a:t>
                      </a:r>
                      <a:r>
                        <a:rPr lang="ko-KR" altLang="en-US" sz="1400" dirty="0"/>
                        <a:t>대인관계는 능력은 우리 일상생활에 매우 중요한 </a:t>
                      </a:r>
                      <a:r>
                        <a:rPr lang="ko-KR" altLang="en-US" sz="1400" dirty="0" err="1"/>
                        <a:t>영역임</a:t>
                      </a:r>
                      <a:r>
                        <a:rPr lang="en-US" altLang="ko-KR" sz="1400" dirty="0"/>
                        <a:t>. </a:t>
                      </a:r>
                      <a:r>
                        <a:rPr lang="ko-KR" altLang="en-US" sz="1400" dirty="0"/>
                        <a:t>특히 고령화시대에 따른 다양한 대인관계 문제들을 해결할 수 있는 기법을 이해하고 활용함으로 언제 어디서나 서로 소통하는 목포시민이 되기 위한 과정임</a:t>
                      </a:r>
                      <a:endParaRPr lang="ko-KR" altLang="en-US" sz="1400" dirty="0"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ju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 15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</a:rPr>
                        <a:t>주 과정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</a:rPr>
                        <a:t>총 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45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</a:rPr>
                        <a:t>시간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</a:p>
                    <a:p>
                      <a:pPr marL="25400" marR="25400" indent="0" algn="ju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 3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</a:rPr>
                        <a:t>: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지도교수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 OT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및 상담</a:t>
                      </a:r>
                      <a:endParaRPr lang="en-US" altLang="ko-KR" sz="1300" kern="0" spc="0" baseline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 6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대인관계 이론적  영역 이해</a:t>
                      </a:r>
                      <a:endParaRPr lang="en-US" altLang="ko-KR" sz="1300" kern="0" spc="0" baseline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 6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대인관계 실천적 영역 이해</a:t>
                      </a:r>
                      <a:endParaRPr lang="en-US" altLang="ko-KR" sz="1300" kern="0" spc="0" baseline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 2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중간</a:t>
                      </a:r>
                      <a:r>
                        <a:rPr lang="en-US" altLang="ko-KR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ko-KR" altLang="en-US" sz="1300" kern="0" spc="0" baseline="0" dirty="0">
                          <a:solidFill>
                            <a:srgbClr val="000000"/>
                          </a:solidFill>
                          <a:effectLst/>
                        </a:rPr>
                        <a:t>기말 평가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endParaRPr lang="ko-KR" altLang="en-US" sz="1300" dirty="0"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40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차후 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</a:rPr>
                        <a:t>학습계좌제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 준비에 따른  운영체제</a:t>
                      </a:r>
                    </a:p>
                    <a:p>
                      <a:pPr marL="0" marR="0" indent="0" algn="l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36075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C86B031-9F62-EF79-E7C9-B34780F292DC}"/>
              </a:ext>
            </a:extLst>
          </p:cNvPr>
          <p:cNvSpPr txBox="1"/>
          <p:nvPr/>
        </p:nvSpPr>
        <p:spPr>
          <a:xfrm>
            <a:off x="774441" y="1160755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시민 자기계발 교육과정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A0EC6-525A-3BAC-7F3D-F4B7ABEF29DE}"/>
              </a:ext>
            </a:extLst>
          </p:cNvPr>
          <p:cNvSpPr txBox="1"/>
          <p:nvPr/>
        </p:nvSpPr>
        <p:spPr>
          <a:xfrm>
            <a:off x="6979298" y="5824593"/>
            <a:ext cx="4488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과정은  차후 보완 및 추가 하여 진행될 수 있음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5407414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117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9.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및 교육과정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라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목포시민대학 교육과정의 주요 내용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6B031-9F62-EF79-E7C9-B34780F292DC}"/>
              </a:ext>
            </a:extLst>
          </p:cNvPr>
          <p:cNvSpPr txBox="1"/>
          <p:nvPr/>
        </p:nvSpPr>
        <p:spPr>
          <a:xfrm>
            <a:off x="774441" y="1160755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미래 인재양성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교육과정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A0EC6-525A-3BAC-7F3D-F4B7ABEF29DE}"/>
              </a:ext>
            </a:extLst>
          </p:cNvPr>
          <p:cNvSpPr txBox="1"/>
          <p:nvPr/>
        </p:nvSpPr>
        <p:spPr>
          <a:xfrm>
            <a:off x="6979298" y="5824593"/>
            <a:ext cx="4488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과정은  차후 보완 및 추가 하여 진행될 수 있음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lang="ko-KR" altLang="en-US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7540BE7F-2629-88D0-A07C-4C689BF18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831953"/>
              </p:ext>
            </p:extLst>
          </p:nvPr>
        </p:nvGraphicFramePr>
        <p:xfrm>
          <a:off x="905069" y="1560865"/>
          <a:ext cx="10504713" cy="3987997"/>
        </p:xfrm>
        <a:graphic>
          <a:graphicData uri="http://schemas.openxmlformats.org/drawingml/2006/table">
            <a:tbl>
              <a:tblPr>
                <a:tableStyleId>{01A66EDD-3DAB-4C5B-A090-DC80EC1FD486}</a:tableStyleId>
              </a:tblPr>
              <a:tblGrid>
                <a:gridCol w="866306">
                  <a:extLst>
                    <a:ext uri="{9D8B030D-6E8A-4147-A177-3AD203B41FA5}">
                      <a16:colId xmlns:a16="http://schemas.microsoft.com/office/drawing/2014/main" val="2946320231"/>
                    </a:ext>
                  </a:extLst>
                </a:gridCol>
                <a:gridCol w="921601">
                  <a:extLst>
                    <a:ext uri="{9D8B030D-6E8A-4147-A177-3AD203B41FA5}">
                      <a16:colId xmlns:a16="http://schemas.microsoft.com/office/drawing/2014/main" val="4091264078"/>
                    </a:ext>
                  </a:extLst>
                </a:gridCol>
                <a:gridCol w="3363842">
                  <a:extLst>
                    <a:ext uri="{9D8B030D-6E8A-4147-A177-3AD203B41FA5}">
                      <a16:colId xmlns:a16="http://schemas.microsoft.com/office/drawing/2014/main" val="1391792405"/>
                    </a:ext>
                  </a:extLst>
                </a:gridCol>
                <a:gridCol w="2919402">
                  <a:extLst>
                    <a:ext uri="{9D8B030D-6E8A-4147-A177-3AD203B41FA5}">
                      <a16:colId xmlns:a16="http://schemas.microsoft.com/office/drawing/2014/main" val="1517164500"/>
                    </a:ext>
                  </a:extLst>
                </a:gridCol>
                <a:gridCol w="859161">
                  <a:extLst>
                    <a:ext uri="{9D8B030D-6E8A-4147-A177-3AD203B41FA5}">
                      <a16:colId xmlns:a16="http://schemas.microsoft.com/office/drawing/2014/main" val="2585762044"/>
                    </a:ext>
                  </a:extLst>
                </a:gridCol>
                <a:gridCol w="1574401">
                  <a:extLst>
                    <a:ext uri="{9D8B030D-6E8A-4147-A177-3AD203B41FA5}">
                      <a16:colId xmlns:a16="http://schemas.microsoft.com/office/drawing/2014/main" val="2617221039"/>
                    </a:ext>
                  </a:extLst>
                </a:gridCol>
              </a:tblGrid>
              <a:tr h="45454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교육과정 명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주요내용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과정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모집인원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비고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21643"/>
                  </a:ext>
                </a:extLst>
              </a:tr>
              <a:tr h="157396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미래</a:t>
                      </a:r>
                      <a:endParaRPr lang="en-US" altLang="ko-KR" sz="14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인재</a:t>
                      </a:r>
                      <a:endParaRPr lang="en-US" altLang="ko-KR" sz="14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양성</a:t>
                      </a:r>
                      <a:endParaRPr lang="en-US" altLang="ko-KR" sz="14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과정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 err="1">
                          <a:solidFill>
                            <a:schemeClr val="tx1"/>
                          </a:solidFill>
                          <a:effectLst/>
                        </a:rPr>
                        <a:t>직업탐색과</a:t>
                      </a: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</a:rPr>
                        <a:t> 실제</a:t>
                      </a:r>
                      <a:endParaRPr lang="ko-KR" altLang="en-US" sz="1400" kern="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-  100</a:t>
                      </a:r>
                      <a:r>
                        <a:rPr lang="ko-KR" altLang="en-US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세 시대에 따른 직업 환경은 더 많은 근로 환경을 가져다 주었음</a:t>
                      </a:r>
                      <a:r>
                        <a:rPr lang="en-US" altLang="ko-KR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ko-KR" altLang="en-US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따라서 </a:t>
                      </a:r>
                      <a:r>
                        <a:rPr lang="en-US" altLang="ko-KR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r>
                        <a:rPr lang="ko-KR" altLang="en-US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세 시대에 따른 자신의 능력을 점검하고 자기에게 가장 적합한 직업 탐색을 통한 재 취업활동을 하게 하는 과정임</a:t>
                      </a:r>
                      <a:endParaRPr lang="ko-KR" altLang="en-US" sz="1400" kern="0" spc="-15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 15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주 과정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총 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시간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 3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지도교수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OT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및 상담</a:t>
                      </a:r>
                      <a:endParaRPr lang="en-US" altLang="ko-KR" sz="1400" kern="0" spc="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6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:  100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세 시대에 따른 자신의</a:t>
                      </a:r>
                      <a:endParaRPr lang="en-US" altLang="ko-KR" sz="1400" kern="0" spc="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      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잠재적 능력 탐색과 이해</a:t>
                      </a:r>
                      <a:endParaRPr lang="en-US" altLang="ko-KR" sz="1400" kern="0" spc="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6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:  </a:t>
                      </a:r>
                      <a:r>
                        <a:rPr lang="en-US" altLang="ko-KR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r>
                        <a:rPr lang="ko-KR" altLang="en-US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세 시대의 다양한 직업 이해</a:t>
                      </a:r>
                      <a:endParaRPr lang="en-US" altLang="ko-KR" sz="1400" kern="0" spc="-1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2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중간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기말 평가</a:t>
                      </a:r>
                      <a:endParaRPr lang="ko-KR" altLang="en-US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2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n-US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차후 </a:t>
                      </a:r>
                      <a:r>
                        <a:rPr lang="ko-KR" altLang="en-US" sz="1400" kern="0" spc="0" dirty="0" err="1">
                          <a:solidFill>
                            <a:schemeClr val="tx1"/>
                          </a:solidFill>
                          <a:effectLst/>
                        </a:rPr>
                        <a:t>학습계좌제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 준비에 따른  운영체제</a:t>
                      </a:r>
                      <a:endParaRPr lang="ko-KR" altLang="en-US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78590"/>
                  </a:ext>
                </a:extLst>
              </a:tr>
              <a:tr h="19478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ko-KR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400" baseline="0" dirty="0">
                          <a:solidFill>
                            <a:schemeClr val="tx1"/>
                          </a:solidFill>
                        </a:rPr>
                        <a:t>취업 및 창업 실제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 - 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취업과 창업을 위해서는 취업과 창업에 대해 정확한 이해가 필요함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altLang="ko-KR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400" baseline="0" dirty="0">
                          <a:solidFill>
                            <a:schemeClr val="tx1"/>
                          </a:solidFill>
                        </a:rPr>
                        <a:t>따라서 취업과 창업에 대해 전반적으로 이해함으로 취업과 창업 활동의 기회를 제공하기 위한 과정임</a:t>
                      </a:r>
                      <a:r>
                        <a:rPr lang="en-US" altLang="ko-KR" sz="140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 15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주 과정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총 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시간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25400" marR="2540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 3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지도교수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OT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및 상담</a:t>
                      </a:r>
                      <a:endParaRPr lang="en-US" altLang="ko-KR" sz="1400" kern="0" spc="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6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취업과 창업의 이론적 영역 이해</a:t>
                      </a:r>
                      <a:endParaRPr lang="en-US" altLang="ko-KR" sz="1400" kern="0" spc="-1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6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취업과 창업의 실천적 영역 이해</a:t>
                      </a:r>
                      <a:endParaRPr lang="en-US" altLang="ko-KR" sz="1400" kern="0" spc="-1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2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중간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기말 평가</a:t>
                      </a:r>
                      <a:endParaRPr lang="ko-KR" altLang="en-US" sz="1400" kern="0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n-US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차후 </a:t>
                      </a:r>
                      <a:r>
                        <a:rPr lang="ko-KR" altLang="en-US" sz="1400" kern="0" spc="0" dirty="0" err="1">
                          <a:solidFill>
                            <a:schemeClr val="tx1"/>
                          </a:solidFill>
                          <a:effectLst/>
                        </a:rPr>
                        <a:t>학습계좌제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 준비에 따른  운영체제</a:t>
                      </a: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360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149087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118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9.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운영예산 및 교육과정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라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목포시민대학 교육과정의 주요 내용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6B031-9F62-EF79-E7C9-B34780F292DC}"/>
              </a:ext>
            </a:extLst>
          </p:cNvPr>
          <p:cNvSpPr txBox="1"/>
          <p:nvPr/>
        </p:nvSpPr>
        <p:spPr>
          <a:xfrm>
            <a:off x="774441" y="1160755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강사 육성 프로그램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A0EC6-525A-3BAC-7F3D-F4B7ABEF29DE}"/>
              </a:ext>
            </a:extLst>
          </p:cNvPr>
          <p:cNvSpPr txBox="1"/>
          <p:nvPr/>
        </p:nvSpPr>
        <p:spPr>
          <a:xfrm>
            <a:off x="6979298" y="5824593"/>
            <a:ext cx="4488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※ </a:t>
            </a: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 과정은  차후 보완 및 추가 하여 진행될 수 있음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</a:t>
            </a:r>
            <a:endParaRPr lang="ko-KR" altLang="en-US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26EE701D-7123-431C-5D85-BB7699702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568872"/>
              </p:ext>
            </p:extLst>
          </p:nvPr>
        </p:nvGraphicFramePr>
        <p:xfrm>
          <a:off x="895739" y="1653631"/>
          <a:ext cx="10655559" cy="4273763"/>
        </p:xfrm>
        <a:graphic>
          <a:graphicData uri="http://schemas.openxmlformats.org/drawingml/2006/table">
            <a:tbl>
              <a:tblPr>
                <a:tableStyleId>{01A66EDD-3DAB-4C5B-A090-DC80EC1FD486}</a:tableStyleId>
              </a:tblPr>
              <a:tblGrid>
                <a:gridCol w="941568">
                  <a:extLst>
                    <a:ext uri="{9D8B030D-6E8A-4147-A177-3AD203B41FA5}">
                      <a16:colId xmlns:a16="http://schemas.microsoft.com/office/drawing/2014/main" val="2946320231"/>
                    </a:ext>
                  </a:extLst>
                </a:gridCol>
                <a:gridCol w="852539">
                  <a:extLst>
                    <a:ext uri="{9D8B030D-6E8A-4147-A177-3AD203B41FA5}">
                      <a16:colId xmlns:a16="http://schemas.microsoft.com/office/drawing/2014/main" val="4091264078"/>
                    </a:ext>
                  </a:extLst>
                </a:gridCol>
                <a:gridCol w="3250678">
                  <a:extLst>
                    <a:ext uri="{9D8B030D-6E8A-4147-A177-3AD203B41FA5}">
                      <a16:colId xmlns:a16="http://schemas.microsoft.com/office/drawing/2014/main" val="1391792405"/>
                    </a:ext>
                  </a:extLst>
                </a:gridCol>
                <a:gridCol w="3278977">
                  <a:extLst>
                    <a:ext uri="{9D8B030D-6E8A-4147-A177-3AD203B41FA5}">
                      <a16:colId xmlns:a16="http://schemas.microsoft.com/office/drawing/2014/main" val="3570572361"/>
                    </a:ext>
                  </a:extLst>
                </a:gridCol>
                <a:gridCol w="805760">
                  <a:extLst>
                    <a:ext uri="{9D8B030D-6E8A-4147-A177-3AD203B41FA5}">
                      <a16:colId xmlns:a16="http://schemas.microsoft.com/office/drawing/2014/main" val="2585762044"/>
                    </a:ext>
                  </a:extLst>
                </a:gridCol>
                <a:gridCol w="1526037">
                  <a:extLst>
                    <a:ext uri="{9D8B030D-6E8A-4147-A177-3AD203B41FA5}">
                      <a16:colId xmlns:a16="http://schemas.microsoft.com/office/drawing/2014/main" val="2617221039"/>
                    </a:ext>
                  </a:extLst>
                </a:gridCol>
              </a:tblGrid>
              <a:tr h="529192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교육과정 명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주요내용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과정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모집인원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</a:rPr>
                        <a:t>비고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21643"/>
                  </a:ext>
                </a:extLst>
              </a:tr>
              <a:tr h="1643767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강사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육성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프로그램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042" marR="48042" marT="13282" marB="1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강사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인성의 중요성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8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altLang="ko-KR" sz="1400" kern="0" spc="-8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ko-KR" altLang="en-US" sz="1400" kern="0" spc="-80" dirty="0">
                          <a:solidFill>
                            <a:srgbClr val="000000"/>
                          </a:solidFill>
                          <a:effectLst/>
                        </a:rPr>
                        <a:t>강사는 강사로서 인성이 매우 중요함</a:t>
                      </a:r>
                      <a:r>
                        <a:rPr lang="en-US" altLang="ko-KR" sz="1400" kern="0" spc="-80" dirty="0">
                          <a:solidFill>
                            <a:srgbClr val="000000"/>
                          </a:solidFill>
                          <a:effectLst/>
                        </a:rPr>
                        <a:t>. </a:t>
                      </a:r>
                      <a:r>
                        <a:rPr lang="ko-KR" altLang="en-US" sz="1400" kern="0" spc="-80" dirty="0">
                          <a:solidFill>
                            <a:srgbClr val="000000"/>
                          </a:solidFill>
                          <a:effectLst/>
                        </a:rPr>
                        <a:t>강사로서 갖추어야 할 여러가지 덕목과 수강생들과의 인간관계에 필요한 대인관계 능력에 대해 </a:t>
                      </a:r>
                      <a:r>
                        <a:rPr lang="ko-KR" altLang="en-US" sz="1400" kern="0" spc="-80" baseline="0" dirty="0">
                          <a:solidFill>
                            <a:srgbClr val="000000"/>
                          </a:solidFill>
                          <a:effectLst/>
                        </a:rPr>
                        <a:t> 이해하고 실천함으로서 강사로서 인격을 형성하도록 하는 과정임</a:t>
                      </a:r>
                      <a:r>
                        <a:rPr lang="en-US" altLang="ko-KR" sz="1400" kern="0" spc="-80" baseline="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 15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주 과정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(30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시간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) </a:t>
                      </a: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 3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지도교수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OT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및 상담</a:t>
                      </a:r>
                      <a:endParaRPr lang="en-US" altLang="ko-KR" sz="1400" kern="0" spc="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6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인성에 대한 전반적 이해</a:t>
                      </a:r>
                      <a:endParaRPr lang="en-US" altLang="ko-KR" sz="1400" kern="0" spc="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6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:   </a:t>
                      </a:r>
                      <a:r>
                        <a:rPr lang="ko-KR" altLang="en-US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강사로서 갖추어야 할 인성 실제 이해</a:t>
                      </a:r>
                      <a:endParaRPr lang="en-US" altLang="ko-KR" sz="1400" kern="0" spc="-1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2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중간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기말 평가</a:t>
                      </a:r>
                      <a:endParaRPr lang="ko-KR" altLang="en-US" sz="14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20" dirty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현재 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</a:rPr>
                        <a:t>강사사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 및 강사 활동 희망자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자격증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개 이상 취득자 중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78590"/>
                  </a:ext>
                </a:extLst>
              </a:tr>
              <a:tr h="18557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ko-KR" sz="1400" dirty="0"/>
                        <a:t> </a:t>
                      </a:r>
                      <a:r>
                        <a:rPr lang="ko-KR" altLang="en-US" sz="1400" baseline="0" dirty="0"/>
                        <a:t> 강사의강의법</a:t>
                      </a:r>
                      <a:endParaRPr lang="en-US" altLang="ko-KR" sz="1400" baseline="0" dirty="0"/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400" baseline="0" dirty="0"/>
                        <a:t>이해</a:t>
                      </a:r>
                      <a:endParaRPr lang="ko-KR" altLang="en-US" sz="1400" dirty="0"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400" dirty="0"/>
                        <a:t> - </a:t>
                      </a:r>
                      <a:r>
                        <a:rPr lang="ko-KR" altLang="en-US" sz="1400" dirty="0"/>
                        <a:t>강사에게 중요한 것은 </a:t>
                      </a:r>
                      <a:r>
                        <a:rPr lang="ko-KR" altLang="en-US" sz="1400" dirty="0" err="1"/>
                        <a:t>강의법에</a:t>
                      </a:r>
                      <a:r>
                        <a:rPr lang="ko-KR" altLang="en-US" sz="1400" dirty="0"/>
                        <a:t> 대한 </a:t>
                      </a:r>
                      <a:endParaRPr lang="en-US" altLang="ko-KR" sz="1400" dirty="0"/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400" dirty="0"/>
                        <a:t>정확한 이해와 다양한 </a:t>
                      </a:r>
                      <a:r>
                        <a:rPr lang="ko-KR" altLang="en-US" sz="1400" dirty="0" err="1"/>
                        <a:t>강의법을</a:t>
                      </a:r>
                      <a:r>
                        <a:rPr lang="ko-KR" altLang="en-US" sz="1400" dirty="0"/>
                        <a:t> 활용하여 효과적인 강의 능력을 갖추어야 함</a:t>
                      </a:r>
                      <a:r>
                        <a:rPr lang="en-US" altLang="ko-KR" sz="1400" dirty="0"/>
                        <a:t>.  </a:t>
                      </a:r>
                      <a:r>
                        <a:rPr lang="ko-KR" altLang="en-US" sz="1400" dirty="0"/>
                        <a:t>따라서 다양한 </a:t>
                      </a:r>
                      <a:r>
                        <a:rPr lang="ko-KR" altLang="en-US" sz="1400" dirty="0" err="1"/>
                        <a:t>강의법의</a:t>
                      </a:r>
                      <a:r>
                        <a:rPr lang="ko-KR" altLang="en-US" sz="1400" dirty="0"/>
                        <a:t> 이해를 통해 가장 효과적인 자신의 </a:t>
                      </a:r>
                      <a:r>
                        <a:rPr lang="ko-KR" altLang="en-US" sz="1400" dirty="0" err="1"/>
                        <a:t>강의법을</a:t>
                      </a:r>
                      <a:r>
                        <a:rPr lang="ko-KR" altLang="en-US" sz="1400" dirty="0"/>
                        <a:t> 찾아내는 과정임</a:t>
                      </a:r>
                      <a:r>
                        <a:rPr lang="en-US" altLang="ko-KR" sz="1400" dirty="0"/>
                        <a:t>.</a:t>
                      </a:r>
                      <a:r>
                        <a:rPr lang="ko-KR" altLang="en-US" sz="1400" dirty="0"/>
                        <a:t> </a:t>
                      </a:r>
                      <a:r>
                        <a:rPr lang="en-US" altLang="ko-KR" sz="1400" dirty="0"/>
                        <a:t> </a:t>
                      </a:r>
                      <a:endParaRPr lang="ko-KR" altLang="en-US" sz="1400" dirty="0"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주 과정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(30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시간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) </a:t>
                      </a: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 3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지도교수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OT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및 상담</a:t>
                      </a:r>
                      <a:endParaRPr lang="en-US" altLang="ko-KR" sz="1400" kern="0" spc="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6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ko-KR" altLang="en-US" sz="1400" kern="0" spc="0" baseline="0" dirty="0" err="1">
                          <a:solidFill>
                            <a:schemeClr val="tx1"/>
                          </a:solidFill>
                          <a:effectLst/>
                        </a:rPr>
                        <a:t>강의법에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대한 이론적 이해</a:t>
                      </a:r>
                      <a:endParaRPr lang="en-US" altLang="ko-KR" sz="1400" kern="0" spc="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6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:   </a:t>
                      </a:r>
                      <a:r>
                        <a:rPr lang="ko-KR" altLang="en-US" sz="1400" kern="0" spc="-150" baseline="0" dirty="0" err="1">
                          <a:solidFill>
                            <a:schemeClr val="tx1"/>
                          </a:solidFill>
                          <a:effectLst/>
                        </a:rPr>
                        <a:t>강의법에</a:t>
                      </a:r>
                      <a:r>
                        <a:rPr lang="ko-KR" altLang="en-US" sz="1400" kern="0" spc="-150" baseline="0" dirty="0">
                          <a:solidFill>
                            <a:schemeClr val="tx1"/>
                          </a:solidFill>
                          <a:effectLst/>
                        </a:rPr>
                        <a:t> 대한  실천적 실제 이해</a:t>
                      </a:r>
                      <a:endParaRPr lang="en-US" altLang="ko-KR" sz="1400" kern="0" spc="-1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5400" marR="2540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 2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주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: 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중간</a:t>
                      </a:r>
                      <a:r>
                        <a:rPr lang="en-US" altLang="ko-KR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altLang="en-US" sz="1400" kern="0" spc="0" baseline="0" dirty="0">
                          <a:solidFill>
                            <a:schemeClr val="tx1"/>
                          </a:solidFill>
                          <a:effectLst/>
                        </a:rPr>
                        <a:t>기말 평가</a:t>
                      </a:r>
                      <a:endParaRPr lang="ko-KR" altLang="en-US" sz="1400" kern="0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ko-KR" altLang="en-US" sz="1400" dirty="0"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함초롬바탕" panose="02030604000101010101" pitchFamily="18" charset="-127"/>
                      </a:endParaRPr>
                    </a:p>
                  </a:txBody>
                  <a:tcPr marL="48042" marR="48042" marT="13282" marB="1328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현재 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</a:rPr>
                        <a:t>강사사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 및 강사 활동 희망자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5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자격증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</a:rPr>
                        <a:t>개 이상 취득자 중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8042" marR="48042" marT="13282" marB="1328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899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154029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119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10.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향후 일정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C763C9C-783B-45C2-B1F7-B6686C902D2C}"/>
              </a:ext>
            </a:extLst>
          </p:cNvPr>
          <p:cNvSpPr/>
          <p:nvPr/>
        </p:nvSpPr>
        <p:spPr>
          <a:xfrm>
            <a:off x="1656718" y="1295724"/>
            <a:ext cx="9121914" cy="1172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lang="ko-KR" altLang="en-US" sz="140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9805CB1-5E48-42CD-875A-87FD8F8399A4}"/>
              </a:ext>
            </a:extLst>
          </p:cNvPr>
          <p:cNvSpPr/>
          <p:nvPr/>
        </p:nvSpPr>
        <p:spPr>
          <a:xfrm>
            <a:off x="3449072" y="1391633"/>
            <a:ext cx="7095888" cy="935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목포시 평생학습관 시설 선정 </a:t>
            </a:r>
            <a:r>
              <a:rPr lang="en-US" altLang="ko-KR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– </a:t>
            </a: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적정 시설 규모 산정 </a:t>
            </a:r>
            <a:r>
              <a:rPr lang="en-US" altLang="ko-KR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400" dirty="0" err="1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용역안</a:t>
            </a: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검토 후 결정</a:t>
            </a:r>
            <a:r>
              <a:rPr lang="en-US" altLang="ko-KR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</a:p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교육시설 정비 및 평생학습 </a:t>
            </a:r>
            <a:r>
              <a:rPr lang="ko-KR" altLang="en-US" sz="1400" dirty="0" err="1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조직안</a:t>
            </a: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도출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4477D2C-4CD6-4E26-A8FD-07D3514F59D5}"/>
              </a:ext>
            </a:extLst>
          </p:cNvPr>
          <p:cNvSpPr/>
          <p:nvPr/>
        </p:nvSpPr>
        <p:spPr>
          <a:xfrm>
            <a:off x="1469085" y="721898"/>
            <a:ext cx="1910370" cy="347556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14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추진과제 </a:t>
            </a:r>
            <a:r>
              <a:rPr lang="en-US" altLang="ko-KR" sz="14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1</a:t>
            </a:r>
            <a:endParaRPr lang="ko-KR" altLang="en-US" sz="1400" dirty="0">
              <a:solidFill>
                <a:schemeClr val="bg1"/>
              </a:solidFill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77AC24A-5AD9-442E-8210-7F4295D85DC7}"/>
              </a:ext>
            </a:extLst>
          </p:cNvPr>
          <p:cNvSpPr/>
          <p:nvPr/>
        </p:nvSpPr>
        <p:spPr>
          <a:xfrm>
            <a:off x="1469085" y="1179935"/>
            <a:ext cx="1931022" cy="347557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14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세부내용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1E35B9C-5F81-4072-8C02-E55C34D74B08}"/>
              </a:ext>
            </a:extLst>
          </p:cNvPr>
          <p:cNvSpPr/>
          <p:nvPr/>
        </p:nvSpPr>
        <p:spPr>
          <a:xfrm>
            <a:off x="3449072" y="712831"/>
            <a:ext cx="7329559" cy="3566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목포시 평생학습관의 시설 규모 선정 및 평생학습 조직 재정비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7B94F9CE-7BCF-484E-B0E2-15827F7E2D33}"/>
              </a:ext>
            </a:extLst>
          </p:cNvPr>
          <p:cNvSpPr/>
          <p:nvPr/>
        </p:nvSpPr>
        <p:spPr>
          <a:xfrm>
            <a:off x="1656718" y="3166144"/>
            <a:ext cx="9121914" cy="1172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lang="ko-KR" altLang="en-US" sz="140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DCC5E98-C9E9-443A-8C7A-AE755AA3BE93}"/>
              </a:ext>
            </a:extLst>
          </p:cNvPr>
          <p:cNvSpPr/>
          <p:nvPr/>
        </p:nvSpPr>
        <p:spPr>
          <a:xfrm>
            <a:off x="3449072" y="3324171"/>
            <a:ext cx="7095888" cy="935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목포시 평생학습관 조직 </a:t>
            </a:r>
            <a:r>
              <a:rPr lang="en-US" altLang="ko-KR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– </a:t>
            </a: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평생학습 거버넌스 구축 </a:t>
            </a:r>
            <a:r>
              <a:rPr lang="en-US" altLang="ko-KR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400" dirty="0" err="1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용역안</a:t>
            </a: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검토 후 보완</a:t>
            </a:r>
            <a:r>
              <a:rPr lang="en-US" altLang="ko-KR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</a:p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조직 구성체계 및 평생학습 기능통합 및 효율화 방안 모색</a:t>
            </a:r>
            <a:endParaRPr lang="en-US" altLang="ko-KR" sz="1400" dirty="0">
              <a:solidFill>
                <a:prstClr val="black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C2DF8136-ECEF-45C0-97DA-EF3153A40863}"/>
              </a:ext>
            </a:extLst>
          </p:cNvPr>
          <p:cNvSpPr/>
          <p:nvPr/>
        </p:nvSpPr>
        <p:spPr>
          <a:xfrm>
            <a:off x="1469085" y="2584416"/>
            <a:ext cx="1910370" cy="347558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14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추진과제 </a:t>
            </a:r>
            <a:r>
              <a:rPr lang="en-US" altLang="ko-KR" sz="14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2</a:t>
            </a:r>
            <a:endParaRPr lang="ko-KR" altLang="en-US" sz="1400" dirty="0">
              <a:solidFill>
                <a:schemeClr val="bg1"/>
              </a:solidFill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647A848-130E-4E45-B90C-DECAFEA2AE1A}"/>
              </a:ext>
            </a:extLst>
          </p:cNvPr>
          <p:cNvSpPr/>
          <p:nvPr/>
        </p:nvSpPr>
        <p:spPr>
          <a:xfrm>
            <a:off x="1469085" y="3024458"/>
            <a:ext cx="1931022" cy="34755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14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세부내용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8062C22-03CB-41F9-B3E8-B551B0D79A1B}"/>
              </a:ext>
            </a:extLst>
          </p:cNvPr>
          <p:cNvSpPr/>
          <p:nvPr/>
        </p:nvSpPr>
        <p:spPr>
          <a:xfrm>
            <a:off x="3449072" y="2575349"/>
            <a:ext cx="7329559" cy="3566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목포시 평생학습관 조직 및 운영계획</a:t>
            </a:r>
            <a:r>
              <a:rPr lang="en-US" altLang="ko-KR" sz="14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4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예산안</a:t>
            </a:r>
            <a:r>
              <a:rPr lang="en-US" altLang="ko-KR" sz="14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r>
              <a:rPr lang="ko-KR" altLang="en-US" sz="14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수립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889E3406-95EA-47EA-8FA0-4D6FC41582EB}"/>
              </a:ext>
            </a:extLst>
          </p:cNvPr>
          <p:cNvSpPr/>
          <p:nvPr/>
        </p:nvSpPr>
        <p:spPr>
          <a:xfrm>
            <a:off x="1596554" y="5062773"/>
            <a:ext cx="9182077" cy="1172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lang="ko-KR" altLang="en-US" sz="140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D2BF333E-BD30-4204-8A64-64B937F39174}"/>
              </a:ext>
            </a:extLst>
          </p:cNvPr>
          <p:cNvSpPr/>
          <p:nvPr/>
        </p:nvSpPr>
        <p:spPr>
          <a:xfrm>
            <a:off x="3400107" y="5188420"/>
            <a:ext cx="7084690" cy="935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목포사랑시민대학 운영방안 수립 </a:t>
            </a:r>
            <a:r>
              <a:rPr lang="en-US" altLang="ko-KR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400" dirty="0" err="1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용역안</a:t>
            </a: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검토 후 보완</a:t>
            </a:r>
            <a:r>
              <a:rPr lang="en-US" altLang="ko-KR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</a:p>
          <a:p>
            <a:pPr marL="285750" indent="-28575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각 영역별 교육과정 개발 및 편성</a:t>
            </a:r>
            <a:endParaRPr lang="en-US" sz="1400" dirty="0">
              <a:solidFill>
                <a:prstClr val="black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118FE5A-5CD6-4FE9-BB12-4093B17840B8}"/>
              </a:ext>
            </a:extLst>
          </p:cNvPr>
          <p:cNvSpPr/>
          <p:nvPr/>
        </p:nvSpPr>
        <p:spPr>
          <a:xfrm>
            <a:off x="1408922" y="4481045"/>
            <a:ext cx="1910370" cy="347558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14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추진과제 </a:t>
            </a:r>
            <a:r>
              <a:rPr lang="en-US" altLang="ko-KR" sz="14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3</a:t>
            </a:r>
            <a:endParaRPr lang="ko-KR" altLang="en-US" sz="1400" dirty="0">
              <a:solidFill>
                <a:schemeClr val="bg1"/>
              </a:solidFill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BEA2E44E-D08F-46D7-B821-98A0586218D2}"/>
              </a:ext>
            </a:extLst>
          </p:cNvPr>
          <p:cNvSpPr/>
          <p:nvPr/>
        </p:nvSpPr>
        <p:spPr>
          <a:xfrm>
            <a:off x="1408922" y="4921087"/>
            <a:ext cx="1931022" cy="347559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14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세부내용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4148F55C-F413-4D59-8CAC-AEEB36CD77DE}"/>
              </a:ext>
            </a:extLst>
          </p:cNvPr>
          <p:cNvSpPr/>
          <p:nvPr/>
        </p:nvSpPr>
        <p:spPr>
          <a:xfrm>
            <a:off x="3388909" y="4471978"/>
            <a:ext cx="7389722" cy="3566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목포사랑시민대학</a:t>
            </a:r>
            <a:r>
              <a:rPr lang="en-US" altLang="ko-KR" sz="14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4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가칭</a:t>
            </a:r>
            <a:r>
              <a:rPr lang="en-US" altLang="ko-KR" sz="14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 </a:t>
            </a:r>
            <a:r>
              <a:rPr lang="ko-KR" altLang="en-US" sz="14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운영방안 및 교육과정 개발 </a:t>
            </a:r>
          </a:p>
        </p:txBody>
      </p:sp>
    </p:spTree>
    <p:extLst>
      <p:ext uri="{BB962C8B-B14F-4D97-AF65-F5344CB8AC3E}">
        <p14:creationId xmlns:p14="http://schemas.microsoft.com/office/powerpoint/2010/main" val="223472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12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2.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 및 필요성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6EBFC4F-ACE7-48C8-B4AD-7302950E2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6" y="877603"/>
            <a:ext cx="7035394" cy="510279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85564E5-E442-4BF0-A5ED-B5C2B360D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990" y="738369"/>
            <a:ext cx="4535817" cy="305140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5C69349-2F17-4DFA-AB7B-33B726399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923" y="3858886"/>
            <a:ext cx="4439883" cy="22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120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한쪽 모서리가 잘린 사각형 9">
            <a:extLst>
              <a:ext uri="{FF2B5EF4-FFF2-40B4-BE49-F238E27FC236}">
                <a16:creationId xmlns:a16="http://schemas.microsoft.com/office/drawing/2014/main" id="{0A36D7DB-C684-7BEA-EE16-B60316D305F3}"/>
              </a:ext>
            </a:extLst>
          </p:cNvPr>
          <p:cNvSpPr/>
          <p:nvPr/>
        </p:nvSpPr>
        <p:spPr>
          <a:xfrm>
            <a:off x="645028" y="1903445"/>
            <a:ext cx="1728192" cy="779278"/>
          </a:xfrm>
          <a:prstGeom prst="snip1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단계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(2023 ~ 2025)</a:t>
            </a:r>
          </a:p>
        </p:txBody>
      </p:sp>
      <p:sp>
        <p:nvSpPr>
          <p:cNvPr id="9" name="한쪽 모서리가 잘린 사각형 10">
            <a:extLst>
              <a:ext uri="{FF2B5EF4-FFF2-40B4-BE49-F238E27FC236}">
                <a16:creationId xmlns:a16="http://schemas.microsoft.com/office/drawing/2014/main" id="{0E27DF43-EC63-ACDE-4E18-2EF5301C0E5F}"/>
              </a:ext>
            </a:extLst>
          </p:cNvPr>
          <p:cNvSpPr/>
          <p:nvPr/>
        </p:nvSpPr>
        <p:spPr>
          <a:xfrm>
            <a:off x="645028" y="2789413"/>
            <a:ext cx="1728192" cy="981347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단계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(2026 ~ 2028)</a:t>
            </a:r>
          </a:p>
        </p:txBody>
      </p:sp>
      <p:sp>
        <p:nvSpPr>
          <p:cNvPr id="10" name="한쪽 모서리가 잘린 사각형 11">
            <a:extLst>
              <a:ext uri="{FF2B5EF4-FFF2-40B4-BE49-F238E27FC236}">
                <a16:creationId xmlns:a16="http://schemas.microsoft.com/office/drawing/2014/main" id="{C4162799-253F-CBA7-BCA3-8714183B58B4}"/>
              </a:ext>
            </a:extLst>
          </p:cNvPr>
          <p:cNvSpPr/>
          <p:nvPr/>
        </p:nvSpPr>
        <p:spPr>
          <a:xfrm>
            <a:off x="2537927" y="1903445"/>
            <a:ext cx="8953061" cy="768536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단계 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(2023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~ 2025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3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개년은 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 예비준비 기관으로 목포시 평생학습관을 설립하고 그 운영 방안을 검토함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가칭 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목포사랑시민대학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은 평생학습관 위탁기관으로 검토함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11" name="한쪽 모서리가 잘린 사각형 12">
            <a:extLst>
              <a:ext uri="{FF2B5EF4-FFF2-40B4-BE49-F238E27FC236}">
                <a16:creationId xmlns:a16="http://schemas.microsoft.com/office/drawing/2014/main" id="{2AC74AFA-D908-24F2-C7A3-5A11088586CF}"/>
              </a:ext>
            </a:extLst>
          </p:cNvPr>
          <p:cNvSpPr/>
          <p:nvPr/>
        </p:nvSpPr>
        <p:spPr>
          <a:xfrm>
            <a:off x="2537927" y="2789414"/>
            <a:ext cx="8953061" cy="981348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단계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(2026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~ 2028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3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개년은 관장을 공모제로 모집하고 평생학습관을 현지실사 결과 가장 적합한 지역인 목포시 트윈타워 내에 이전하고 직접 프로그램 운영함과 동시에 가칭 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목포사랑시민대학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은 공모를 통한 외부 위탁을 검토함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12" name="한쪽 모서리가 잘린 사각형 10">
            <a:extLst>
              <a:ext uri="{FF2B5EF4-FFF2-40B4-BE49-F238E27FC236}">
                <a16:creationId xmlns:a16="http://schemas.microsoft.com/office/drawing/2014/main" id="{EFE3EBDF-6683-AD58-68E0-A058A17FDF2D}"/>
              </a:ext>
            </a:extLst>
          </p:cNvPr>
          <p:cNvSpPr/>
          <p:nvPr/>
        </p:nvSpPr>
        <p:spPr>
          <a:xfrm>
            <a:off x="645028" y="3888195"/>
            <a:ext cx="1728192" cy="94506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단계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(2029</a:t>
            </a:r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년 이후</a:t>
            </a:r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6E2D4DA7-60EB-6E90-BA48-7D9985B0DB67}"/>
              </a:ext>
            </a:extLst>
          </p:cNvPr>
          <p:cNvSpPr/>
          <p:nvPr/>
        </p:nvSpPr>
        <p:spPr>
          <a:xfrm>
            <a:off x="2537927" y="3888197"/>
            <a:ext cx="8953061" cy="912452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단계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(2029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이후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에서는 평생학습관을 목포시가 직접 운영하며  가칭 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목포사랑시민대학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도 직접 운영함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관장은 공모제로 가장 적합한 리더십을 갖춘 인물로 선발하고 평생학습체계의 통합적 조정 역할을 맡김</a:t>
            </a:r>
          </a:p>
        </p:txBody>
      </p:sp>
      <p:sp>
        <p:nvSpPr>
          <p:cNvPr id="14" name="한쪽 모서리가 잘린 사각형 10">
            <a:extLst>
              <a:ext uri="{FF2B5EF4-FFF2-40B4-BE49-F238E27FC236}">
                <a16:creationId xmlns:a16="http://schemas.microsoft.com/office/drawing/2014/main" id="{CB255061-B5A3-3560-FAAA-D3E2F7CED82D}"/>
              </a:ext>
            </a:extLst>
          </p:cNvPr>
          <p:cNvSpPr/>
          <p:nvPr/>
        </p:nvSpPr>
        <p:spPr>
          <a:xfrm>
            <a:off x="645028" y="4963073"/>
            <a:ext cx="1728192" cy="913661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거점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평생학습관의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기능과 역할</a:t>
            </a:r>
          </a:p>
        </p:txBody>
      </p:sp>
      <p:sp>
        <p:nvSpPr>
          <p:cNvPr id="15" name="한쪽 모서리가 잘린 사각형 12">
            <a:extLst>
              <a:ext uri="{FF2B5EF4-FFF2-40B4-BE49-F238E27FC236}">
                <a16:creationId xmlns:a16="http://schemas.microsoft.com/office/drawing/2014/main" id="{6D206336-B893-3EBD-4E74-CB0EA24605CA}"/>
              </a:ext>
            </a:extLst>
          </p:cNvPr>
          <p:cNvSpPr/>
          <p:nvPr/>
        </p:nvSpPr>
        <p:spPr>
          <a:xfrm>
            <a:off x="2537927" y="4963073"/>
            <a:ext cx="8953061" cy="913661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거점 평생학습관은 목포시 평생학습팀의 총괄적인 정책 운영방향을 중심으로 중간 서비스 전달체제의 역할을 담당함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거점 평생학습관은 목포사랑시민대학 외 다양한 프로그램의 강좌를 지원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평생학습 인프라 지원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학습자 및 강사 역량강화 등을 주된 목적으로 함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EC098E4-1673-CDD2-57C6-A4CAC297457C}"/>
              </a:ext>
            </a:extLst>
          </p:cNvPr>
          <p:cNvSpPr/>
          <p:nvPr/>
        </p:nvSpPr>
        <p:spPr>
          <a:xfrm>
            <a:off x="645028" y="1159115"/>
            <a:ext cx="10845960" cy="650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가장 중요한 것은 추진 조직 정비임</a:t>
            </a:r>
            <a:endParaRPr lang="en-US" altLang="ko-KR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E3A9B4-48E6-73E0-2481-AAD5ABC7C8F6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10.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향후 일정 </a:t>
            </a:r>
          </a:p>
        </p:txBody>
      </p:sp>
    </p:spTree>
    <p:extLst>
      <p:ext uri="{BB962C8B-B14F-4D97-AF65-F5344CB8AC3E}">
        <p14:creationId xmlns:p14="http://schemas.microsoft.com/office/powerpoint/2010/main" val="1748515201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E988400-F359-7A9C-3C88-0574168A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121</a:t>
            </a:fld>
            <a:endParaRPr lang="ko-KR" altLang="en-US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139987A6-F810-C318-A01F-A33E3BE58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241802"/>
              </p:ext>
            </p:extLst>
          </p:nvPr>
        </p:nvGraphicFramePr>
        <p:xfrm>
          <a:off x="561314" y="1409350"/>
          <a:ext cx="10792485" cy="491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0074">
                  <a:extLst>
                    <a:ext uri="{9D8B030D-6E8A-4147-A177-3AD203B41FA5}">
                      <a16:colId xmlns:a16="http://schemas.microsoft.com/office/drawing/2014/main" val="4109460947"/>
                    </a:ext>
                  </a:extLst>
                </a:gridCol>
                <a:gridCol w="942392">
                  <a:extLst>
                    <a:ext uri="{9D8B030D-6E8A-4147-A177-3AD203B41FA5}">
                      <a16:colId xmlns:a16="http://schemas.microsoft.com/office/drawing/2014/main" val="1719460538"/>
                    </a:ext>
                  </a:extLst>
                </a:gridCol>
                <a:gridCol w="942391">
                  <a:extLst>
                    <a:ext uri="{9D8B030D-6E8A-4147-A177-3AD203B41FA5}">
                      <a16:colId xmlns:a16="http://schemas.microsoft.com/office/drawing/2014/main" val="2198610893"/>
                    </a:ext>
                  </a:extLst>
                </a:gridCol>
                <a:gridCol w="942392">
                  <a:extLst>
                    <a:ext uri="{9D8B030D-6E8A-4147-A177-3AD203B41FA5}">
                      <a16:colId xmlns:a16="http://schemas.microsoft.com/office/drawing/2014/main" val="4272864904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val="3889781265"/>
                    </a:ext>
                  </a:extLst>
                </a:gridCol>
                <a:gridCol w="922175">
                  <a:extLst>
                    <a:ext uri="{9D8B030D-6E8A-4147-A177-3AD203B41FA5}">
                      <a16:colId xmlns:a16="http://schemas.microsoft.com/office/drawing/2014/main" val="1363083036"/>
                    </a:ext>
                  </a:extLst>
                </a:gridCol>
              </a:tblGrid>
              <a:tr h="4278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단계별 계획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2023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2024</a:t>
                      </a:r>
                    </a:p>
                    <a:p>
                      <a:pPr algn="ctr" latinLnBrk="1"/>
                      <a:r>
                        <a:rPr lang="en-US" altLang="ko-KR" dirty="0"/>
                        <a:t>(1)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2024</a:t>
                      </a:r>
                    </a:p>
                    <a:p>
                      <a:pPr algn="ctr" latinLnBrk="1"/>
                      <a:r>
                        <a:rPr lang="en-US" altLang="ko-KR" dirty="0"/>
                        <a:t>(2)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2025</a:t>
                      </a:r>
                    </a:p>
                    <a:p>
                      <a:pPr algn="ctr" latinLnBrk="1"/>
                      <a:r>
                        <a:rPr lang="en-US" altLang="ko-KR" dirty="0"/>
                        <a:t>(1)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2025</a:t>
                      </a:r>
                    </a:p>
                    <a:p>
                      <a:pPr algn="ctr" latinLnBrk="1"/>
                      <a:r>
                        <a:rPr lang="en-US" altLang="ko-KR" dirty="0"/>
                        <a:t>(2)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453950"/>
                  </a:ext>
                </a:extLst>
              </a:tr>
              <a:tr h="427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lt"/>
                        </a:rPr>
                        <a:t>1.</a:t>
                      </a:r>
                      <a:r>
                        <a:rPr lang="en-US" altLang="ko-KR" sz="1600" b="1" baseline="0" dirty="0">
                          <a:latin typeface="+mn-lt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목포시 평생학습관 조직 및 운영계획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(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예산안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)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 수립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6447696"/>
                  </a:ext>
                </a:extLst>
              </a:tr>
              <a:tr h="427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latin typeface="+mn-lt"/>
                        </a:rPr>
                        <a:t>2.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목포시 평생학습관 관련 조례 제정 </a:t>
                      </a:r>
                      <a:endParaRPr lang="ko-KR" altLang="en-US" sz="16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444684"/>
                  </a:ext>
                </a:extLst>
              </a:tr>
              <a:tr h="427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latin typeface="+mn-lt"/>
                        </a:rPr>
                        <a:t>3.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목포시 평생학습관 예산 확정 </a:t>
                      </a:r>
                      <a:endParaRPr lang="ko-KR" altLang="en-US" sz="16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520013"/>
                  </a:ext>
                </a:extLst>
              </a:tr>
              <a:tr h="427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lt"/>
                        </a:rPr>
                        <a:t>4.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목포시 </a:t>
                      </a: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평생학습관</a:t>
                      </a:r>
                      <a:r>
                        <a:rPr lang="ko-KR" altLang="en-US" sz="1600" b="1" baseline="0" dirty="0" err="1">
                          <a:latin typeface="+mn-lt"/>
                        </a:rPr>
                        <a:t>트윈타워</a:t>
                      </a:r>
                      <a:r>
                        <a:rPr lang="ko-KR" altLang="en-US" sz="1600" b="1" baseline="0" dirty="0">
                          <a:latin typeface="+mn-lt"/>
                        </a:rPr>
                        <a:t> 이전 준비 </a:t>
                      </a:r>
                      <a:endParaRPr lang="ko-KR" altLang="en-US" sz="16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26562"/>
                  </a:ext>
                </a:extLst>
              </a:tr>
              <a:tr h="427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lt"/>
                        </a:rPr>
                        <a:t>5. </a:t>
                      </a:r>
                      <a:r>
                        <a:rPr lang="ko-KR" altLang="en-US" sz="1600" b="1" dirty="0">
                          <a:latin typeface="+mn-lt"/>
                        </a:rPr>
                        <a:t>목포시 </a:t>
                      </a: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평생학습관</a:t>
                      </a:r>
                      <a:r>
                        <a:rPr lang="ko-KR" altLang="en-US" sz="1600" b="1" baseline="0" dirty="0" err="1">
                          <a:latin typeface="+mn-lt"/>
                        </a:rPr>
                        <a:t>트윈타워</a:t>
                      </a:r>
                      <a:r>
                        <a:rPr lang="ko-KR" altLang="en-US" sz="1600" b="1" baseline="0" dirty="0">
                          <a:latin typeface="+mn-lt"/>
                        </a:rPr>
                        <a:t> 이전 및 운영준비</a:t>
                      </a:r>
                      <a:endParaRPr lang="ko-KR" altLang="en-US" sz="16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843328"/>
                  </a:ext>
                </a:extLst>
              </a:tr>
              <a:tr h="427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latin typeface="+mn-lt"/>
                        </a:rPr>
                        <a:t>6.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목포시 평생학습관 목포사랑 시민대학 운영안 작성 </a:t>
                      </a:r>
                      <a:endParaRPr lang="ko-KR" altLang="en-US" sz="16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618689"/>
                  </a:ext>
                </a:extLst>
              </a:tr>
              <a:tr h="427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latin typeface="+mn-lt"/>
                        </a:rPr>
                        <a:t>7.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목포시 평생학습관 목포사랑 시민대학 운영 개시 </a:t>
                      </a:r>
                      <a:endParaRPr lang="ko-KR" altLang="en-US" sz="16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35934"/>
                  </a:ext>
                </a:extLst>
              </a:tr>
              <a:tr h="427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latin typeface="+mn-lt"/>
                        </a:rPr>
                        <a:t>8.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목포시 평생학습관 및 목포사랑 시민대학 운영 확대</a:t>
                      </a:r>
                      <a:endParaRPr lang="ko-KR" altLang="en-US" sz="16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322707"/>
                  </a:ext>
                </a:extLst>
              </a:tr>
              <a:tr h="427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lt"/>
                        </a:rPr>
                        <a:t>9.</a:t>
                      </a:r>
                      <a:r>
                        <a:rPr lang="en-US" altLang="ko-KR" sz="1600" b="1" baseline="0" dirty="0">
                          <a:latin typeface="+mn-lt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목포시 평생학습관 외부위탁기관 선정 및</a:t>
                      </a:r>
                      <a:r>
                        <a:rPr lang="ko-KR" altLang="en-US" sz="1600" b="1" baseline="0" dirty="0">
                          <a:latin typeface="+mn-lt"/>
                        </a:rPr>
                        <a:t> 관장 </a:t>
                      </a:r>
                      <a:r>
                        <a:rPr lang="ko-KR" altLang="en-US" sz="1600" b="1" baseline="0" dirty="0" err="1">
                          <a:latin typeface="+mn-lt"/>
                        </a:rPr>
                        <a:t>공모제</a:t>
                      </a:r>
                      <a:r>
                        <a:rPr lang="ko-KR" altLang="en-US" sz="1600" b="1" baseline="0" dirty="0">
                          <a:latin typeface="+mn-lt"/>
                        </a:rPr>
                        <a:t> 실시</a:t>
                      </a:r>
                      <a:endParaRPr lang="en-US" altLang="ko-KR" sz="1600" b="1" baseline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682789"/>
                  </a:ext>
                </a:extLst>
              </a:tr>
              <a:tr h="427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+mn-lt"/>
                        </a:rPr>
                        <a:t>10.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lt"/>
                          <a:ea typeface="KoPub돋움체 Bold" panose="02020603020101020101" pitchFamily="18" charset="-127"/>
                        </a:rPr>
                        <a:t>목포시 평생학습관 외부위탁기관 운영개시 및 프로그램 운영 </a:t>
                      </a:r>
                      <a:endParaRPr lang="en-US" altLang="ko-KR" sz="1600" b="1" baseline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065428"/>
                  </a:ext>
                </a:extLst>
              </a:tr>
            </a:tbl>
          </a:graphicData>
        </a:graphic>
      </p:graphicFrame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945A4FF-C207-65B0-C24D-896F861FBDB9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6DE6F6F-E159-2AFC-B6C4-BD5CA5959F01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10.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향후 일정 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9613A47-C32E-56A5-E4BA-793B6FDD5048}"/>
              </a:ext>
            </a:extLst>
          </p:cNvPr>
          <p:cNvSpPr/>
          <p:nvPr/>
        </p:nvSpPr>
        <p:spPr>
          <a:xfrm>
            <a:off x="561314" y="721856"/>
            <a:ext cx="10792486" cy="650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단계 세부일정표 </a:t>
            </a:r>
            <a:endParaRPr lang="en-US" altLang="ko-KR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17">
            <a:extLst>
              <a:ext uri="{FF2B5EF4-FFF2-40B4-BE49-F238E27FC236}">
                <a16:creationId xmlns:a16="http://schemas.microsoft.com/office/drawing/2014/main" id="{DA406A4A-581F-726A-9A7F-CE23087E1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</p:spTree>
    <p:extLst>
      <p:ext uri="{BB962C8B-B14F-4D97-AF65-F5344CB8AC3E}">
        <p14:creationId xmlns:p14="http://schemas.microsoft.com/office/powerpoint/2010/main" val="1969653719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747BCF2-B58C-4A26-E541-67C5232D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122</a:t>
            </a:fld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45EE258-8260-CB2F-536D-B5389BDD576A}"/>
              </a:ext>
            </a:extLst>
          </p:cNvPr>
          <p:cNvSpPr/>
          <p:nvPr/>
        </p:nvSpPr>
        <p:spPr>
          <a:xfrm>
            <a:off x="4934338" y="830418"/>
            <a:ext cx="2323324" cy="6546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제 출 문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C4A33741-C939-7F76-FCDC-32DB49579C9F}"/>
              </a:ext>
            </a:extLst>
          </p:cNvPr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5146A4DF-5757-29F4-0997-470BC9A78EAD}"/>
              </a:ext>
            </a:extLst>
          </p:cNvPr>
          <p:cNvCxnSpPr/>
          <p:nvPr/>
        </p:nvCxnSpPr>
        <p:spPr>
          <a:xfrm flipV="1">
            <a:off x="9328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991C9BE7-BA64-6EFD-CB3B-DDA26135EB8E}"/>
              </a:ext>
            </a:extLst>
          </p:cNvPr>
          <p:cNvSpPr/>
          <p:nvPr/>
        </p:nvSpPr>
        <p:spPr>
          <a:xfrm>
            <a:off x="939283" y="1736996"/>
            <a:ext cx="10313436" cy="42905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ko-KR" sz="800" dirty="0"/>
          </a:p>
          <a:p>
            <a:r>
              <a:rPr lang="ko-KR" altLang="en-US" sz="2000" dirty="0"/>
              <a:t>목포시장 귀하</a:t>
            </a:r>
            <a:endParaRPr lang="en-US" altLang="ko-KR" sz="2000" dirty="0"/>
          </a:p>
          <a:p>
            <a:endParaRPr lang="en-US" altLang="ko-KR" sz="2000" dirty="0"/>
          </a:p>
          <a:p>
            <a:r>
              <a:rPr lang="ko-KR" altLang="en-US" sz="2000" dirty="0"/>
              <a:t>본 보고서를 목포시가 </a:t>
            </a:r>
            <a:r>
              <a:rPr lang="en-US" altLang="ko-KR" sz="2000" dirty="0"/>
              <a:t>(</a:t>
            </a:r>
            <a:r>
              <a:rPr lang="ko-KR" altLang="en-US" sz="2000" dirty="0"/>
              <a:t>사</a:t>
            </a:r>
            <a:r>
              <a:rPr lang="en-US" altLang="ko-KR" sz="2000" dirty="0"/>
              <a:t>)</a:t>
            </a:r>
            <a:r>
              <a:rPr lang="ko-KR" altLang="en-US" sz="2000" dirty="0"/>
              <a:t>평생교육사협회 </a:t>
            </a:r>
            <a:r>
              <a:rPr lang="ko-KR" altLang="en-US" sz="2000" dirty="0" err="1"/>
              <a:t>전남지회에</a:t>
            </a:r>
            <a:r>
              <a:rPr lang="ko-KR" altLang="en-US" sz="2000" dirty="0"/>
              <a:t> 의뢰한</a:t>
            </a:r>
            <a:endParaRPr lang="en-US" altLang="ko-KR" sz="2000" dirty="0"/>
          </a:p>
          <a:p>
            <a:r>
              <a:rPr lang="ko-KR" altLang="ko-KR" sz="2000" dirty="0"/>
              <a:t>『</a:t>
            </a:r>
            <a:r>
              <a:rPr lang="ko-KR" altLang="en-US" sz="2000" dirty="0"/>
              <a:t>목포시 평생학습 활성화를 위한 추진전략 연구 용역</a:t>
            </a:r>
            <a:r>
              <a:rPr lang="en-US" altLang="ko-KR" sz="2000" dirty="0"/>
              <a:t>』</a:t>
            </a:r>
            <a:r>
              <a:rPr lang="ko-KR" altLang="en-US" sz="2000" dirty="0"/>
              <a:t>의 </a:t>
            </a:r>
            <a:endParaRPr lang="en-US" altLang="ko-KR" sz="2000" dirty="0"/>
          </a:p>
          <a:p>
            <a:r>
              <a:rPr lang="ko-KR" altLang="en-US" sz="2000" dirty="0"/>
              <a:t>최종 보고서로 제출합니다</a:t>
            </a:r>
            <a:r>
              <a:rPr lang="en-US" altLang="ko-KR" sz="2000" dirty="0"/>
              <a:t>.</a:t>
            </a:r>
          </a:p>
          <a:p>
            <a:endParaRPr lang="en-US" altLang="ko-KR" sz="2000" dirty="0"/>
          </a:p>
          <a:p>
            <a:pPr algn="ctr"/>
            <a:r>
              <a:rPr lang="en-US" altLang="ko-KR" sz="2000" dirty="0"/>
              <a:t>2023</a:t>
            </a:r>
            <a:r>
              <a:rPr lang="ko-KR" altLang="en-US" sz="2000" dirty="0"/>
              <a:t>년 </a:t>
            </a:r>
            <a:r>
              <a:rPr lang="en-US" altLang="ko-KR" sz="2000" dirty="0"/>
              <a:t>9</a:t>
            </a:r>
            <a:r>
              <a:rPr lang="ko-KR" altLang="en-US" sz="2000" dirty="0"/>
              <a:t>월 </a:t>
            </a:r>
            <a:r>
              <a:rPr lang="en-US" altLang="ko-KR" sz="2000" dirty="0"/>
              <a:t>22</a:t>
            </a:r>
            <a:r>
              <a:rPr lang="ko-KR" altLang="en-US" sz="2000" dirty="0"/>
              <a:t>일</a:t>
            </a:r>
            <a:endParaRPr lang="en-US" altLang="ko-KR" sz="2000" dirty="0"/>
          </a:p>
          <a:p>
            <a:pPr algn="ctr"/>
            <a:r>
              <a:rPr lang="en-US" altLang="ko-KR" sz="2000" dirty="0"/>
              <a:t>(</a:t>
            </a:r>
            <a:r>
              <a:rPr lang="ko-KR" altLang="en-US" sz="2000" dirty="0"/>
              <a:t>사</a:t>
            </a:r>
            <a:r>
              <a:rPr lang="en-US" altLang="ko-KR" sz="2000" dirty="0"/>
              <a:t>)</a:t>
            </a:r>
            <a:r>
              <a:rPr lang="ko-KR" altLang="en-US" sz="2000" dirty="0"/>
              <a:t>평생교육사협회 </a:t>
            </a:r>
            <a:r>
              <a:rPr lang="ko-KR" altLang="en-US" sz="2000" dirty="0" err="1"/>
              <a:t>전남지회</a:t>
            </a:r>
            <a:r>
              <a:rPr lang="en-US" altLang="ko-KR" sz="2000" dirty="0"/>
              <a:t>   </a:t>
            </a:r>
            <a:r>
              <a:rPr lang="ko-KR" altLang="en-US" sz="2000" dirty="0" err="1"/>
              <a:t>지회장</a:t>
            </a:r>
            <a:r>
              <a:rPr lang="ko-KR" altLang="en-US" sz="2000" dirty="0"/>
              <a:t>   최영수</a:t>
            </a:r>
            <a:endParaRPr lang="en-US" altLang="ko-KR" sz="2000" dirty="0"/>
          </a:p>
          <a:p>
            <a:endParaRPr lang="en-US" altLang="ko-KR" dirty="0"/>
          </a:p>
          <a:p>
            <a:endParaRPr lang="ko-KR" altLang="en-US" dirty="0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D0DC6C72-C87A-FAFF-FEA1-4BB967B21FC3}"/>
              </a:ext>
            </a:extLst>
          </p:cNvPr>
          <p:cNvCxnSpPr>
            <a:cxnSpLocks/>
          </p:cNvCxnSpPr>
          <p:nvPr/>
        </p:nvCxnSpPr>
        <p:spPr>
          <a:xfrm>
            <a:off x="939283" y="4620178"/>
            <a:ext cx="10313436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746C167-3601-B162-3C5B-09BC4F1E0431}"/>
              </a:ext>
            </a:extLst>
          </p:cNvPr>
          <p:cNvSpPr/>
          <p:nvPr/>
        </p:nvSpPr>
        <p:spPr>
          <a:xfrm>
            <a:off x="1054357" y="5029216"/>
            <a:ext cx="1380933" cy="5878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참여연구진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E90E2C0-0059-C4DC-E469-E512A92EA9AD}"/>
              </a:ext>
            </a:extLst>
          </p:cNvPr>
          <p:cNvSpPr/>
          <p:nvPr/>
        </p:nvSpPr>
        <p:spPr>
          <a:xfrm>
            <a:off x="2550365" y="4861265"/>
            <a:ext cx="4105470" cy="9703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책임연구원   정기영</a:t>
            </a:r>
            <a:r>
              <a:rPr lang="en-US" altLang="ko-KR" dirty="0"/>
              <a:t>(</a:t>
            </a:r>
            <a:r>
              <a:rPr lang="ko-KR" altLang="en-US" dirty="0"/>
              <a:t>세한대학교 교수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64D4EB4-08C9-2ADB-32B3-7A9281B1EBD6}"/>
              </a:ext>
            </a:extLst>
          </p:cNvPr>
          <p:cNvSpPr/>
          <p:nvPr/>
        </p:nvSpPr>
        <p:spPr>
          <a:xfrm>
            <a:off x="6770910" y="4861265"/>
            <a:ext cx="4365174" cy="9703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dirty="0"/>
              <a:t>공동연구원   최영수</a:t>
            </a:r>
            <a:r>
              <a:rPr lang="en-US" altLang="ko-KR" dirty="0"/>
              <a:t>(</a:t>
            </a:r>
            <a:r>
              <a:rPr lang="ko-KR" altLang="en-US" dirty="0"/>
              <a:t>세한대학교 교수</a:t>
            </a:r>
            <a:r>
              <a:rPr lang="en-US" altLang="ko-KR" dirty="0"/>
              <a:t>)</a:t>
            </a:r>
          </a:p>
          <a:p>
            <a:pPr algn="ctr"/>
            <a:r>
              <a:rPr lang="ko-KR" altLang="en-US" dirty="0"/>
              <a:t>              </a:t>
            </a:r>
            <a:r>
              <a:rPr lang="ko-KR" altLang="en-US" dirty="0" err="1"/>
              <a:t>정두배</a:t>
            </a:r>
            <a:r>
              <a:rPr lang="en-US" altLang="ko-KR" dirty="0"/>
              <a:t>(</a:t>
            </a:r>
            <a:r>
              <a:rPr lang="ko-KR" altLang="en-US" dirty="0"/>
              <a:t>세한대학교 교수</a:t>
            </a:r>
            <a:r>
              <a:rPr lang="en-US" altLang="ko-KR" dirty="0"/>
              <a:t>)</a:t>
            </a:r>
          </a:p>
          <a:p>
            <a:pPr algn="ctr"/>
            <a:r>
              <a:rPr lang="ko-KR" altLang="en-US" dirty="0"/>
              <a:t>                 </a:t>
            </a:r>
            <a:r>
              <a:rPr lang="ko-KR" altLang="en-US" dirty="0" err="1"/>
              <a:t>유승창</a:t>
            </a:r>
            <a:r>
              <a:rPr lang="en-US" altLang="ko-KR" dirty="0"/>
              <a:t>(</a:t>
            </a:r>
            <a:r>
              <a:rPr lang="ko-KR" altLang="en-US" dirty="0"/>
              <a:t>고구려대학교 교수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9" name="직사각형 17">
            <a:extLst>
              <a:ext uri="{FF2B5EF4-FFF2-40B4-BE49-F238E27FC236}">
                <a16:creationId xmlns:a16="http://schemas.microsoft.com/office/drawing/2014/main" id="{4F53D6E7-F2C1-5824-89E4-A77E3A45E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</p:spTree>
    <p:extLst>
      <p:ext uri="{BB962C8B-B14F-4D97-AF65-F5344CB8AC3E}">
        <p14:creationId xmlns:p14="http://schemas.microsoft.com/office/powerpoint/2010/main" val="405907011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92B4110-655D-619B-EEED-F5E6C115A28D}"/>
              </a:ext>
            </a:extLst>
          </p:cNvPr>
          <p:cNvSpPr/>
          <p:nvPr/>
        </p:nvSpPr>
        <p:spPr>
          <a:xfrm>
            <a:off x="3806891" y="5374433"/>
            <a:ext cx="7120608" cy="1054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이상과 같이 용역연구를 완료하였기에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연구보고서를 제출합니다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chemeClr val="tx1"/>
                </a:solidFill>
              </a:rPr>
              <a:t>2023. 09. 22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9815C3A-C141-BCFB-8612-C1E01128B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01" y="728017"/>
            <a:ext cx="9662997" cy="45811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40066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137091"/>
              </p:ext>
            </p:extLst>
          </p:nvPr>
        </p:nvGraphicFramePr>
        <p:xfrm>
          <a:off x="162535" y="1015870"/>
          <a:ext cx="11866930" cy="5193624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1244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1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2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9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59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602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연도별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1980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년대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1990</a:t>
                      </a:r>
                      <a:r>
                        <a:rPr lang="ko-KR" altLang="en-US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년대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2000</a:t>
                      </a:r>
                      <a:r>
                        <a:rPr lang="ko-KR" altLang="en-US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~2007</a:t>
                      </a:r>
                      <a:r>
                        <a:rPr lang="ko-KR" altLang="en-US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2008</a:t>
                      </a:r>
                      <a:r>
                        <a:rPr lang="ko-KR" altLang="en-US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</a:t>
                      </a:r>
                      <a:r>
                        <a:rPr lang="ko-KR" altLang="en-US" sz="1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현재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00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정책방향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사회교육정책 추진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평생교육 개념 도입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평생교육진흥 정책 대두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평생교육정책의 전환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3871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평생교육법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1980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헌법에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국가의 평생교육진흥의무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’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명문화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1982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사회교육법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’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제정 공포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1990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정부조직법 개편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교육부장관에게 평생교육 관련 업무 수행할 의무 명시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1990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독학에 의한 학위취득에 관한 법률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’(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4227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제정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1997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학점인정 등에 관한 법률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’(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5275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제정 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1999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사회교육법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’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에서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평생교육법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’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으로 개정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2007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평생교육법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’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전부 개정</a:t>
                      </a:r>
                    </a:p>
                    <a:p>
                      <a:pPr marL="0" lvl="0" indent="0">
                        <a:buFont typeface="Arial"/>
                        <a:buNone/>
                        <a:defRPr/>
                      </a:pP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*2002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인적자원개발지원법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’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제정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2008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국가평생교육진흥원 설립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2009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평생교육법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’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일부 개정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평생학습계좌제 제도기반 마련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2011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부산광역시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대전광역시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충청북도 평생교육진흥원 개원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2013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인천광역시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광주광역시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경상북도 평생교육진흥원 개원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126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평생교육</a:t>
                      </a:r>
                    </a:p>
                    <a:p>
                      <a:pPr lvl="0" algn="ctr">
                        <a:defRPr/>
                      </a:pPr>
                      <a:r>
                        <a:rPr lang="ko-KR" altLang="en-US" sz="14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진흥</a:t>
                      </a:r>
                    </a:p>
                    <a:p>
                      <a:pPr lvl="0" algn="ctr">
                        <a:defRPr/>
                      </a:pPr>
                      <a:r>
                        <a:rPr lang="ko-KR" altLang="en-US" sz="14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기본계획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 sz="120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1996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평생교육종합계획 수립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2002~2006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제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 평생교육진흥기본계획</a:t>
                      </a:r>
                    </a:p>
                    <a:p>
                      <a:pPr marL="0" lvl="0" indent="0">
                        <a:buFont typeface="Arial"/>
                        <a:buNone/>
                        <a:defRPr/>
                      </a:pP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 국가인적자원개발기본계획 수립 및 시행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2008~2012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제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 평생교육진흥기본계획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2013~2017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제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 평생교육진흥기본계획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5991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주요</a:t>
                      </a:r>
                    </a:p>
                    <a:p>
                      <a:pPr lvl="0" algn="ctr">
                        <a:defRPr/>
                      </a:pPr>
                      <a:r>
                        <a:rPr lang="ko-KR" altLang="en-US" sz="14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정책사업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학력인정평생교육시설 운영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대학사회교육원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평생교육원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학교와 연계된 지역사회교육 확대언론사 및 백화점 부설 문화센터 등 민간 평생교육기관 확대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사내대학 설치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1990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독학학위제 운영 시작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1997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평생교육백서 발간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1998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학점은행제 운영사업 개시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2000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평생교육사 양성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‧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자격 제도 시행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2001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평생학습도시 조성사업 시작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2001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제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 전국평생학습축제 개최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2004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제</a:t>
                      </a: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 평생학습대상 개최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2006</a:t>
                      </a:r>
                      <a:r>
                        <a:rPr lang="ko-KR" altLang="en-US" sz="120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성인문해교육지원사업 시작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2008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대학중심의 </a:t>
                      </a:r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평생확습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활성화 지원사업 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2010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평생학습계좌제 시작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2012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제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 대한민국 평생학습박람회 개최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2012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다모아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평생교육정보망 구축사업 시작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4411183-65A7-71B1-44E8-D5F1031B058B}"/>
              </a:ext>
            </a:extLst>
          </p:cNvPr>
          <p:cNvSpPr txBox="1"/>
          <p:nvPr/>
        </p:nvSpPr>
        <p:spPr>
          <a:xfrm>
            <a:off x="242596" y="588247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가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국내 주요 평생교육 정책의 변화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14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8" name="가로 글상자 57"/>
          <p:cNvSpPr txBox="1"/>
          <p:nvPr/>
        </p:nvSpPr>
        <p:spPr>
          <a:xfrm>
            <a:off x="389137" y="1279052"/>
            <a:ext cx="6096000" cy="433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진흥방안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기본방향</a:t>
            </a:r>
            <a:endParaRPr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  <p:graphicFrame>
        <p:nvGraphicFramePr>
          <p:cNvPr id="63" name="표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360520"/>
              </p:ext>
            </p:extLst>
          </p:nvPr>
        </p:nvGraphicFramePr>
        <p:xfrm>
          <a:off x="215811" y="1996751"/>
          <a:ext cx="11760378" cy="4017816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3927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6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6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5896">
                <a:tc>
                  <a:txBody>
                    <a:bodyPr/>
                    <a:lstStyle/>
                    <a:p>
                      <a:pPr marL="381000" lvl="0" indent="-381000" algn="ctr">
                        <a:lnSpc>
                          <a:spcPct val="14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i="0" u="none" strike="noStrike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시대적 요구에 부합하는 </a:t>
                      </a:r>
                      <a:endParaRPr sz="1600" i="0" u="none" strike="noStrike">
                        <a:solidFill>
                          <a:srgbClr val="00AB6C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HY헤드라인M"/>
                      </a:endParaRPr>
                    </a:p>
                    <a:p>
                      <a:pPr marL="381000" lvl="0" indent="-381000" algn="ctr">
                        <a:lnSpc>
                          <a:spcPct val="14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i="0" u="none" strike="noStrike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평생학습 대전환</a:t>
                      </a:r>
                      <a:endParaRPr lang="ko-KR" altLang="en-US" sz="160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C7E9FC"/>
                    </a:solidFill>
                  </a:tcPr>
                </a:tc>
                <a:tc>
                  <a:txBody>
                    <a:bodyPr/>
                    <a:lstStyle/>
                    <a:p>
                      <a:pPr marL="381000" lvl="0" indent="-381000" algn="ctr">
                        <a:lnSpc>
                          <a:spcPct val="14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정부</a:t>
                      </a:r>
                      <a:r>
                        <a:rPr sz="160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60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주도의</a:t>
                      </a:r>
                      <a:r>
                        <a:rPr sz="160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60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공급자</a:t>
                      </a:r>
                      <a:r>
                        <a:rPr sz="160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60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중심에서</a:t>
                      </a:r>
                      <a:r>
                        <a:rPr sz="160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endParaRPr sz="1600" i="0" u="none" strike="noStrike" dirty="0">
                        <a:solidFill>
                          <a:srgbClr val="00AB6C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HY헤드라인M"/>
                      </a:endParaRPr>
                    </a:p>
                    <a:p>
                      <a:pPr marL="381000" lvl="0" indent="-381000" algn="ctr">
                        <a:lnSpc>
                          <a:spcPct val="14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i="0" u="none" strike="noStrike" dirty="0" err="1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국민</a:t>
                      </a:r>
                      <a:r>
                        <a:rPr sz="1600" i="0" u="none" strike="noStrike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600" i="0" u="none" strike="noStrike" dirty="0" err="1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관점의</a:t>
                      </a:r>
                      <a:r>
                        <a:rPr sz="1600" i="0" u="none" strike="noStrike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600" i="0" u="none" strike="noStrike" dirty="0" err="1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수요자</a:t>
                      </a:r>
                      <a:r>
                        <a:rPr sz="1600" i="0" u="none" strike="noStrike" dirty="0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600" i="0" u="none" strike="noStrike" dirty="0" err="1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중심</a:t>
                      </a:r>
                      <a:r>
                        <a:rPr sz="160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으로</a:t>
                      </a:r>
                      <a:endParaRPr lang="ko-KR" altLang="en-US" sz="1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C7E9FC"/>
                    </a:solidFill>
                  </a:tcPr>
                </a:tc>
                <a:tc>
                  <a:txBody>
                    <a:bodyPr/>
                    <a:lstStyle/>
                    <a:p>
                      <a:pPr marL="381000" lvl="0" indent="-381000" algn="ctr">
                        <a:lnSpc>
                          <a:spcPct val="14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600" i="0" u="none" strike="noStrike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3</a:t>
                      </a:r>
                      <a:r>
                        <a:rPr sz="1600" i="0" u="none" strike="noStrike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대 핵심키워드 </a:t>
                      </a:r>
                      <a:endParaRPr sz="1600" i="0" u="none" strike="noStrike">
                        <a:solidFill>
                          <a:srgbClr val="00AB6C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HY헤드라인M"/>
                      </a:endParaRPr>
                    </a:p>
                    <a:p>
                      <a:pPr marL="381000" lvl="0" indent="-381000" algn="ctr">
                        <a:lnSpc>
                          <a:spcPct val="14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i="0" u="none" strike="noStrike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지속가능성</a:t>
                      </a:r>
                      <a:r>
                        <a:rPr lang="EN-US" sz="1600" i="0" u="none" strike="noStrike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, </a:t>
                      </a:r>
                      <a:r>
                        <a:rPr sz="1600" i="0" u="none" strike="noStrike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기회</a:t>
                      </a:r>
                      <a:r>
                        <a:rPr lang="EN-US" sz="1600" i="0" u="none" strike="noStrike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, </a:t>
                      </a:r>
                      <a:r>
                        <a:rPr sz="1600" i="0" u="none" strike="noStrike">
                          <a:solidFill>
                            <a:srgbClr val="0000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연계</a:t>
                      </a:r>
                      <a:endParaRPr lang="ko-KR" altLang="en-US" sz="1600">
                        <a:solidFill>
                          <a:srgbClr val="0000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C7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1920">
                <a:tc>
                  <a:txBody>
                    <a:bodyPr/>
                    <a:lstStyle/>
                    <a:p>
                      <a:pPr marL="228480" lvl="0" indent="-22848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/>
                      </a:pP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디지털</a:t>
                      </a:r>
                      <a:r>
                        <a:rPr sz="1400" b="0" i="0" u="none" strike="noStrike" spc="-1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대전환</a:t>
                      </a:r>
                      <a:r>
                        <a:rPr sz="1400" b="0" i="0" u="none" strike="noStrike" spc="-1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등 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기술혁신과</a:t>
                      </a:r>
                      <a:r>
                        <a:rPr sz="1400" b="0" i="0" u="none" strike="noStrike" spc="-1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인구구조</a:t>
                      </a:r>
                      <a:r>
                        <a:rPr sz="1400" b="0" i="0" u="none" strike="noStrike" spc="-1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변화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를</a:t>
                      </a:r>
                      <a:r>
                        <a:rPr sz="1400" b="0" i="0" u="none" strike="noStrike" spc="-1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시대적</a:t>
                      </a:r>
                      <a:r>
                        <a:rPr sz="1400" b="0" i="0" u="none" strike="noStrike" spc="-1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요구로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민감하게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인식하고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CI Poppy"/>
                        </a:rPr>
                        <a:t>,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평생학습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정책의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패러다임을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전면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전환</a:t>
                      </a:r>
                      <a:endParaRPr lang="ko-KR" altLang="en-US" sz="14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/>
                      </a:pP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국민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관점에서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과감한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규제혁신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과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획기적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지원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추진</a:t>
                      </a:r>
                      <a:endParaRPr sz="1400" b="0" i="0" u="none" strike="noStrike" spc="-2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휴먼명조"/>
                      </a:endParaRPr>
                    </a:p>
                    <a:p>
                      <a:pPr marL="199920" lvl="0" indent="-19992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/>
                      </a:pP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지금까지</a:t>
                      </a:r>
                      <a:r>
                        <a:rPr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lang="EN-US"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CI Poppy"/>
                        </a:rPr>
                        <a:t>20</a:t>
                      </a:r>
                      <a:r>
                        <a:rPr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년간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정부</a:t>
                      </a:r>
                      <a:r>
                        <a:rPr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주도의</a:t>
                      </a:r>
                      <a:r>
                        <a:rPr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정책기반</a:t>
                      </a:r>
                      <a:r>
                        <a:rPr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마련에</a:t>
                      </a:r>
                      <a:r>
                        <a:rPr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힘써왔다면</a:t>
                      </a:r>
                      <a:r>
                        <a:rPr lang="EN-US"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CI Poppy"/>
                        </a:rPr>
                        <a:t>,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앞으로의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20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년은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국민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관점의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정책추진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에</a:t>
                      </a:r>
                      <a:r>
                        <a:rPr sz="1400" b="0" i="0" u="none" strike="noStrike" spc="-1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총력</a:t>
                      </a:r>
                      <a:endParaRPr lang="ko-KR" altLang="en-US" sz="14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/>
                      </a:pPr>
                      <a:r>
                        <a:rPr sz="1400" b="1" i="0" u="none" strike="noStrike" dirty="0" err="1">
                          <a:solidFill>
                            <a:srgbClr val="00AB6C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지속가능성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CI Poppy"/>
                        </a:rPr>
                        <a:t>: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국민의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계속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성장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을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위한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평생학습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정책을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추진하고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CI Poppy"/>
                        </a:rPr>
                        <a:t>,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데이터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등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기반으로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정책을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지속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고도화</a:t>
                      </a:r>
                      <a:endParaRPr sz="1400" b="1" i="0" u="none" strike="noStrike" dirty="0">
                        <a:solidFill>
                          <a:srgbClr val="00AB6C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휴먼명조"/>
                      </a:endParaRPr>
                    </a:p>
                    <a:p>
                      <a:pPr marL="199920" lvl="0" indent="-19992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/>
                      </a:pPr>
                      <a:r>
                        <a:rPr sz="1400" b="1" i="0" u="none" strike="noStrike" dirty="0" err="1">
                          <a:solidFill>
                            <a:srgbClr val="00AB6C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기회</a:t>
                      </a:r>
                      <a:r>
                        <a:rPr lang="EN-US"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CI Poppy"/>
                        </a:rPr>
                        <a:t>: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모든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국민에게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실질적인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평생학습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기회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를</a:t>
                      </a:r>
                      <a:r>
                        <a:rPr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제공하고</a:t>
                      </a:r>
                      <a:r>
                        <a:rPr lang="EN-US"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CI Poppy"/>
                        </a:rPr>
                        <a:t>,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평생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학습을</a:t>
                      </a:r>
                      <a:r>
                        <a:rPr sz="1400" b="0" i="0" u="none" strike="noStrike" spc="-1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국가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·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지자체의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성장과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도약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을</a:t>
                      </a:r>
                      <a:r>
                        <a:rPr sz="1400" b="0" i="0" u="none" strike="noStrike" spc="-1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위한</a:t>
                      </a:r>
                      <a:r>
                        <a:rPr sz="1400" b="0" i="0" u="none" strike="noStrike" spc="-1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기회로</a:t>
                      </a:r>
                      <a:r>
                        <a:rPr sz="1400" b="0" i="0" u="none" strike="noStrike" spc="-1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1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활용</a:t>
                      </a:r>
                      <a:endParaRPr sz="1400" b="1" i="0" u="none" strike="noStrike" dirty="0">
                        <a:solidFill>
                          <a:srgbClr val="00AB6C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휴먼명조"/>
                      </a:endParaRPr>
                    </a:p>
                    <a:p>
                      <a:pPr marL="199920" lvl="0" indent="-19992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/>
                      </a:pPr>
                      <a:r>
                        <a:rPr sz="1400" b="1" i="0" u="none" strike="noStrike" dirty="0" err="1">
                          <a:solidFill>
                            <a:srgbClr val="00AB6C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연계</a:t>
                      </a:r>
                      <a:r>
                        <a:rPr lang="EN-US"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CI Poppy"/>
                        </a:rPr>
                        <a:t>:</a:t>
                      </a:r>
                      <a:r>
                        <a:rPr sz="1400" b="0" i="0" u="none" strike="noStrike" spc="-4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국민의</a:t>
                      </a:r>
                      <a:r>
                        <a:rPr sz="1400" b="0" i="0" u="none" strike="noStrike" spc="-4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다양한</a:t>
                      </a:r>
                      <a:r>
                        <a:rPr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학습경험이</a:t>
                      </a:r>
                      <a:r>
                        <a:rPr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연계</a:t>
                      </a:r>
                      <a:r>
                        <a:rPr sz="1400" b="0" i="0" u="none" strike="noStrike" spc="-4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될</a:t>
                      </a:r>
                      <a:r>
                        <a:rPr sz="1400" b="0" i="0" u="none" strike="noStrike" spc="-4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수 </a:t>
                      </a:r>
                      <a:r>
                        <a:rPr sz="1400" b="0" i="0" u="none" strike="noStrike" spc="-4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있는</a:t>
                      </a:r>
                      <a:r>
                        <a:rPr sz="1400" b="0" i="0" u="none" strike="noStrike" spc="-4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4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체제를</a:t>
                      </a:r>
                      <a:r>
                        <a:rPr sz="1400" b="0" i="0" u="none" strike="noStrike" spc="-4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4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구축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하고</a:t>
                      </a:r>
                      <a:r>
                        <a:rPr lang="EN-US"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CI Poppy"/>
                        </a:rPr>
                        <a:t>,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평생학습을</a:t>
                      </a:r>
                      <a:r>
                        <a:rPr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spc="-20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구심점으로</a:t>
                      </a:r>
                      <a:r>
                        <a:rPr sz="1400" b="0" i="0" u="none" strike="noStrike" spc="-20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휴먼명조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국가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-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지자체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-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민간이</a:t>
                      </a:r>
                      <a:r>
                        <a:rPr sz="1400" b="0" i="0" u="none" strike="noStrike" dirty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 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연계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·</a:t>
                      </a:r>
                      <a:r>
                        <a:rPr sz="1400" b="0" i="0" u="none" strike="noStrike" dirty="0" err="1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HY헤드라인M"/>
                        </a:rPr>
                        <a:t>협력</a:t>
                      </a:r>
                      <a:endParaRPr lang="ko-KR" altLang="en-US" sz="14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4436CC2-3136-AB67-36C9-421FED6047E1}"/>
              </a:ext>
            </a:extLst>
          </p:cNvPr>
          <p:cNvSpPr txBox="1"/>
          <p:nvPr/>
        </p:nvSpPr>
        <p:spPr>
          <a:xfrm>
            <a:off x="236737" y="674853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나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평생학습 대전환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D60A2-8C63-0F7D-AFDF-19027235FF47}"/>
              </a:ext>
            </a:extLst>
          </p:cNvPr>
          <p:cNvSpPr txBox="1"/>
          <p:nvPr/>
        </p:nvSpPr>
        <p:spPr>
          <a:xfrm>
            <a:off x="242596" y="141128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  <p:extLst>
      <p:ext uri="{BB962C8B-B14F-4D97-AF65-F5344CB8AC3E}">
        <p14:creationId xmlns:p14="http://schemas.microsoft.com/office/powerpoint/2010/main" val="784502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15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42596" y="1035183"/>
            <a:ext cx="6096000" cy="464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ea typeface="맑은 고딕" panose="020B0503020000020004" pitchFamily="50" charset="-127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94996" y="1187583"/>
            <a:ext cx="6096000" cy="464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ea typeface="맑은 고딕" panose="020B0503020000020004" pitchFamily="50" charset="-127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242597" y="990332"/>
            <a:ext cx="6096000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ea typeface="맑은 고딕" panose="020B0503020000020004" pitchFamily="50" charset="-127"/>
                <a:cs typeface="HY헤드라인M"/>
              </a:rPr>
              <a:t>추진체계도</a:t>
            </a:r>
            <a:endParaRPr lang="ko-KR" altLang="en-US" b="1" dirty="0">
              <a:ea typeface="맑은 고딕" panose="020B0503020000020004" pitchFamily="50" charset="-127"/>
            </a:endParaRPr>
          </a:p>
        </p:txBody>
      </p:sp>
      <p:graphicFrame>
        <p:nvGraphicFramePr>
          <p:cNvPr id="87" name="표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839978"/>
              </p:ext>
            </p:extLst>
          </p:nvPr>
        </p:nvGraphicFramePr>
        <p:xfrm>
          <a:off x="308562" y="1448151"/>
          <a:ext cx="6094140" cy="4476750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1184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9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865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비전</a:t>
                      </a:r>
                      <a:endParaRPr lang="ko-KR" altLang="en-US" sz="1600" dirty="0">
                        <a:latin typeface="+mn-lt"/>
                        <a:ea typeface="HY그래픽M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누구나</a:t>
                      </a:r>
                      <a:r>
                        <a:rPr sz="1600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i="0" u="none" strike="noStrike" dirty="0" err="1">
                          <a:solidFill>
                            <a:srgbClr val="00AB6C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계속</a:t>
                      </a:r>
                      <a:r>
                        <a:rPr sz="1600" i="0" u="none" strike="noStrike" dirty="0">
                          <a:solidFill>
                            <a:srgbClr val="00AB6C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i="0" u="none" strike="noStrike" dirty="0" err="1">
                          <a:solidFill>
                            <a:srgbClr val="00AB6C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도약</a:t>
                      </a:r>
                      <a:r>
                        <a:rPr sz="1600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할</a:t>
                      </a:r>
                      <a:r>
                        <a:rPr sz="1600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수 </a:t>
                      </a:r>
                      <a:r>
                        <a:rPr sz="1600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있는</a:t>
                      </a:r>
                      <a:r>
                        <a:rPr sz="1600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기회</a:t>
                      </a:r>
                      <a:r>
                        <a:rPr lang="EN-US" sz="1600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,</a:t>
                      </a:r>
                      <a:endParaRPr sz="1600" i="0" u="none" strike="noStrike" dirty="0">
                        <a:solidFill>
                          <a:srgbClr val="00AB6C"/>
                        </a:solidFill>
                        <a:latin typeface="+mn-lt"/>
                        <a:ea typeface="HY그래픽M"/>
                        <a:cs typeface="HY헤드라인M"/>
                      </a:endParaRPr>
                    </a:p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i="0" u="none" strike="noStrike" dirty="0" err="1">
                          <a:solidFill>
                            <a:srgbClr val="00AB6C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함께</a:t>
                      </a:r>
                      <a:r>
                        <a:rPr sz="1600" i="0" u="none" strike="noStrike" dirty="0">
                          <a:solidFill>
                            <a:srgbClr val="00AB6C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i="0" u="none" strike="noStrike" dirty="0" err="1">
                          <a:solidFill>
                            <a:srgbClr val="00AB6C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누리는</a:t>
                      </a:r>
                      <a:r>
                        <a:rPr lang="ko-KR" altLang="en-US" sz="1600" i="0" u="none" strike="noStrike" dirty="0">
                          <a:solidFill>
                            <a:srgbClr val="00AB6C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평생학습사회</a:t>
                      </a:r>
                      <a:endParaRPr sz="1600" i="0" u="none" strike="noStrike" dirty="0">
                        <a:solidFill>
                          <a:srgbClr val="000000"/>
                        </a:solidFill>
                        <a:latin typeface="+mn-lt"/>
                        <a:ea typeface="HY그래픽M"/>
                        <a:cs typeface="HY헤드라인M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6815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정책목표</a:t>
                      </a:r>
                      <a:endParaRPr lang="ko-KR" altLang="en-US" sz="1600" b="1">
                        <a:latin typeface="+mn-lt"/>
                        <a:ea typeface="HY그래픽M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HY헤드라인M"/>
                        </a:rPr>
                        <a:t>∙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전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국민의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삶의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질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향상을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위한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평생학습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진흥</a:t>
                      </a:r>
                      <a:endParaRPr sz="1600" b="1" i="0" u="none" strike="noStrike" dirty="0">
                        <a:solidFill>
                          <a:srgbClr val="000000"/>
                        </a:solidFill>
                        <a:latin typeface="+mn-lt"/>
                        <a:ea typeface="HY그래픽M"/>
                        <a:cs typeface="HY헤드라인M"/>
                      </a:endParaRPr>
                    </a:p>
                    <a:p>
                      <a:pPr lvl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HY헤드라인M"/>
                        </a:rPr>
                        <a:t>∙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국가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-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지자체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-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민간이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함께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건설하는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평생학습사회</a:t>
                      </a:r>
                      <a:endParaRPr sz="1600" b="1" i="0" u="none" strike="noStrike" dirty="0">
                        <a:solidFill>
                          <a:srgbClr val="000000"/>
                        </a:solidFill>
                        <a:latin typeface="+mn-lt"/>
                        <a:ea typeface="HY그래픽M"/>
                        <a:cs typeface="HY헤드라인M"/>
                      </a:endParaRPr>
                    </a:p>
                    <a:p>
                      <a:pPr lvl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HY헤드라인M"/>
                        </a:rPr>
                        <a:t>∙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디지털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기반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맞춤형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평생학습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환경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마련</a:t>
                      </a:r>
                      <a:endParaRPr lang="ko-KR" altLang="en-US" sz="1600" b="1" dirty="0">
                        <a:latin typeface="+mn-lt"/>
                        <a:ea typeface="HY그래픽M"/>
                      </a:endParaRP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키워드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지속가능성</a:t>
                      </a:r>
                      <a:r>
                        <a:rPr lang="en-US" altLang="ko-KR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,</a:t>
                      </a:r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 기회</a:t>
                      </a:r>
                      <a:r>
                        <a:rPr lang="en-US" altLang="ko-KR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,</a:t>
                      </a:r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 연계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865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과제</a:t>
                      </a:r>
                      <a:endParaRPr lang="ko-KR" altLang="en-US" sz="1600" b="1">
                        <a:latin typeface="+mn-lt"/>
                        <a:ea typeface="HY그래픽M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거버넌스</a:t>
                      </a:r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구축으로 </a:t>
                      </a: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범정부 협력 강화</a:t>
                      </a:r>
                      <a:r>
                        <a:rPr lang="en-US" altLang="ko-KR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,</a:t>
                      </a:r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endParaRPr sz="1600" b="1" i="0" u="none" strike="noStrike">
                        <a:solidFill>
                          <a:srgbClr val="000000"/>
                        </a:solidFill>
                        <a:latin typeface="+mn-lt"/>
                        <a:ea typeface="HY그래픽M"/>
                        <a:cs typeface="HY헤드라인M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데이터 기반 정책</a:t>
                      </a:r>
                      <a:r>
                        <a:rPr lang="en-US" altLang="ko-KR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,</a:t>
                      </a:r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안정적 재원 마련</a:t>
                      </a:r>
                    </a:p>
                  </a:txBody>
                  <a:tcPr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815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기대효과</a:t>
                      </a:r>
                      <a:endParaRPr lang="ko-KR" altLang="en-US" sz="1600" b="1">
                        <a:latin typeface="+mn-lt"/>
                        <a:ea typeface="HY그래픽M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480" lvl="0" indent="-2284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/>
                      </a:pPr>
                      <a:r>
                        <a:rPr sz="1600" b="1" i="0" u="none" strike="noStrike" spc="-4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경제</a:t>
                      </a:r>
                      <a:r>
                        <a:rPr lang="EN-US" sz="1600" b="1" i="0" u="none" strike="noStrike" spc="-4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·</a:t>
                      </a:r>
                      <a:r>
                        <a:rPr sz="1600" b="1" i="0" u="none" strike="noStrike" spc="-4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일자리</a:t>
                      </a:r>
                      <a:r>
                        <a:rPr sz="1600" b="1" i="0" u="none" strike="noStrike" spc="-8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생산성</a:t>
                      </a:r>
                      <a:r>
                        <a:rPr sz="1600" b="1" i="0" u="none" strike="noStrike" spc="-80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sz="1600" b="1" i="0" u="none" strike="noStrike" spc="-8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제고</a:t>
                      </a:r>
                      <a:r>
                        <a:rPr lang="en-US" altLang="ko-KR" sz="1600" b="1" i="0" u="none" strike="noStrike" spc="-40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,</a:t>
                      </a:r>
                      <a:r>
                        <a:rPr lang="ko-KR" altLang="en-US" sz="1600" b="1" i="0" u="none" strike="noStrike" spc="-40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spc="-4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행복감</a:t>
                      </a:r>
                      <a:r>
                        <a:rPr sz="1600" b="1" i="0" u="none" strike="noStrike" spc="-40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spc="-4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충족</a:t>
                      </a:r>
                      <a:r>
                        <a:rPr sz="1600" b="1" i="0" u="none" strike="noStrike" spc="-8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삶의</a:t>
                      </a:r>
                      <a:r>
                        <a:rPr sz="1600" b="1" i="0" u="none" strike="noStrike" spc="-80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 질 </a:t>
                      </a:r>
                      <a:r>
                        <a:rPr sz="1600" b="1" i="0" u="none" strike="noStrike" spc="-8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향상</a:t>
                      </a:r>
                      <a:endParaRPr sz="1600" b="1" i="0" u="none" strike="noStrike" spc="-40" dirty="0">
                        <a:solidFill>
                          <a:srgbClr val="000000"/>
                        </a:solidFill>
                        <a:latin typeface="+mn-lt"/>
                        <a:ea typeface="HY그래픽M"/>
                        <a:cs typeface="HY헤드라인M"/>
                      </a:endParaRPr>
                    </a:p>
                    <a:p>
                      <a:pPr marL="228480" lvl="0" indent="-22848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/>
                      </a:pPr>
                      <a:r>
                        <a:rPr sz="1600" b="1" i="0" u="none" strike="noStrike" spc="-4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국민통합</a:t>
                      </a:r>
                      <a:r>
                        <a:rPr sz="1600" b="1" i="0" u="none" strike="noStrike" spc="-8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양극화</a:t>
                      </a:r>
                      <a:r>
                        <a:rPr sz="1600" b="1" i="0" u="none" strike="noStrike" spc="-80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sz="1600" b="1" i="0" u="none" strike="noStrike" spc="-8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해소</a:t>
                      </a:r>
                      <a:r>
                        <a:rPr lang="en-US" altLang="ko-KR" sz="1600" b="1" i="0" u="none" strike="noStrike" spc="-40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,</a:t>
                      </a:r>
                      <a:r>
                        <a:rPr lang="ko-KR" altLang="en-US" sz="1600" b="1" i="0" u="none" strike="noStrike" spc="-40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spc="-4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지역</a:t>
                      </a:r>
                      <a:r>
                        <a:rPr sz="1600" b="1" i="0" u="none" strike="noStrike" spc="-40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spc="-4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활력</a:t>
                      </a:r>
                      <a:r>
                        <a:rPr sz="1600" b="1" i="0" u="none" strike="noStrike" spc="-8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지역</a:t>
                      </a:r>
                      <a:r>
                        <a:rPr sz="1600" b="1" i="0" u="none" strike="noStrike" spc="-80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sz="1600" b="1" i="0" u="none" strike="noStrike" spc="-80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함초롬돋움"/>
                        </a:rPr>
                        <a:t>학습활동</a:t>
                      </a:r>
                      <a:endParaRPr sz="1600" b="1" i="0" u="none" strike="noStrike" spc="-80" dirty="0">
                        <a:solidFill>
                          <a:srgbClr val="000000"/>
                        </a:solidFill>
                        <a:latin typeface="+mn-lt"/>
                        <a:ea typeface="HY그래픽M"/>
                        <a:cs typeface="함초롬돋움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3" name="가로 글상자 122"/>
          <p:cNvSpPr txBox="1"/>
          <p:nvPr/>
        </p:nvSpPr>
        <p:spPr>
          <a:xfrm>
            <a:off x="6697401" y="970717"/>
            <a:ext cx="2831606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>
                <a:solidFill>
                  <a:srgbClr val="000000"/>
                </a:solidFill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>
                <a:solidFill>
                  <a:srgbClr val="000000"/>
                </a:solidFill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b="1" i="0" u="none" strike="noStrike">
                <a:solidFill>
                  <a:srgbClr val="000000"/>
                </a:solidFill>
                <a:ea typeface="맑은 고딕" panose="020B0503020000020004" pitchFamily="50" charset="-127"/>
                <a:cs typeface="HY헤드라인M"/>
              </a:rPr>
              <a:t>6</a:t>
            </a:r>
            <a:r>
              <a:rPr b="1" i="0" u="none" strike="noStrike">
                <a:solidFill>
                  <a:srgbClr val="000000"/>
                </a:solidFill>
                <a:ea typeface="맑은 고딕" panose="020B0503020000020004" pitchFamily="50" charset="-127"/>
                <a:cs typeface="HY헤드라인M"/>
              </a:rPr>
              <a:t>대</a:t>
            </a:r>
            <a:r>
              <a:rPr lang="ko-KR" altLang="en-US" b="1" i="0" u="none" strike="noStrike">
                <a:solidFill>
                  <a:srgbClr val="000000"/>
                </a:solidFill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>
                <a:solidFill>
                  <a:srgbClr val="000000"/>
                </a:solidFill>
                <a:ea typeface="맑은 고딕" panose="020B0503020000020004" pitchFamily="50" charset="-127"/>
                <a:cs typeface="HY헤드라인M"/>
              </a:rPr>
              <a:t>핵심과제</a:t>
            </a:r>
          </a:p>
        </p:txBody>
      </p:sp>
      <p:graphicFrame>
        <p:nvGraphicFramePr>
          <p:cNvPr id="124" name="표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276539"/>
              </p:ext>
            </p:extLst>
          </p:nvPr>
        </p:nvGraphicFramePr>
        <p:xfrm>
          <a:off x="6578419" y="1452239"/>
          <a:ext cx="5469501" cy="4453865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694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5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6356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평생학습 상시플랫폼으로서 대학의 역할 확대</a:t>
                      </a:r>
                      <a:endParaRPr lang="ko-KR" altLang="en-US" sz="1600">
                        <a:solidFill>
                          <a:srgbClr val="000000"/>
                        </a:solidFill>
                        <a:latin typeface="+mn-lt"/>
                        <a:ea typeface="HY그래픽M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356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b="1">
                          <a:latin typeface="+mn-lt"/>
                          <a:ea typeface="HY그래픽M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</a:rPr>
                        <a:t>지자체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</a:rPr>
                        <a:t>,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</a:rPr>
                        <a:t>대학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</a:rPr>
                        <a:t>,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</a:rPr>
                        <a:t>기업 등이 함께 지역평생교육 진흥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lt"/>
                        <a:ea typeface="HY그래픽M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356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b="1">
                          <a:latin typeface="+mn-lt"/>
                          <a:ea typeface="HY그래픽M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3050 </a:t>
                      </a: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생애도약을 위한 평생학습 지원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+mn-lt"/>
                        <a:ea typeface="HY그래픽M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356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b="1">
                          <a:latin typeface="+mn-lt"/>
                          <a:ea typeface="HY그래픽M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사각지대 없는 따뜻한 평생학습사회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+mn-lt"/>
                        <a:ea typeface="HY그래픽M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356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b="1">
                          <a:latin typeface="+mn-lt"/>
                          <a:ea typeface="HY그래픽M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다양한 경력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, </a:t>
                      </a: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자격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, </a:t>
                      </a:r>
                      <a:r>
                        <a:rPr sz="1600" b="1" i="0" u="none" strike="noStrike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학력 등의 연결 강화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+mn-lt"/>
                        <a:ea typeface="HY그래픽M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2085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b="1">
                          <a:latin typeface="+mn-lt"/>
                          <a:ea typeface="HY그래픽M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인공지능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등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디지털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기반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맞춤형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평생학습</a:t>
                      </a:r>
                      <a:r>
                        <a:rPr sz="1600" b="1" i="0" u="none" strike="noStrike" dirty="0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 </a:t>
                      </a:r>
                      <a:r>
                        <a:rPr sz="16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HY그래픽M"/>
                          <a:cs typeface="HY헤드라인M"/>
                        </a:rPr>
                        <a:t>체제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lt"/>
                        <a:ea typeface="HY그래픽M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2DFC2D-AAE0-3019-07E5-BD7A6EB8D6A1}"/>
              </a:ext>
            </a:extLst>
          </p:cNvPr>
          <p:cNvSpPr txBox="1"/>
          <p:nvPr/>
        </p:nvSpPr>
        <p:spPr>
          <a:xfrm>
            <a:off x="242596" y="141128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7B8569A0-59E2-7240-463B-E557974B6A41}"/>
              </a:ext>
            </a:extLst>
          </p:cNvPr>
          <p:cNvCxnSpPr/>
          <p:nvPr/>
        </p:nvCxnSpPr>
        <p:spPr>
          <a:xfrm>
            <a:off x="0" y="6214941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415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14941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16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42596" y="901120"/>
            <a:ext cx="6096000" cy="469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대전환</a:t>
            </a: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13921" y="1598852"/>
            <a:ext cx="5219146" cy="4360355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81167" y="1680564"/>
            <a:ext cx="5165635" cy="3198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0D234-FC8D-D747-8E36-F1AF127AB283}"/>
              </a:ext>
            </a:extLst>
          </p:cNvPr>
          <p:cNvSpPr txBox="1"/>
          <p:nvPr/>
        </p:nvSpPr>
        <p:spPr>
          <a:xfrm>
            <a:off x="242596" y="141128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9747" y="799986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다</a:t>
            </a: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정책적 목표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 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17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0" name="가로 글상자 49"/>
          <p:cNvSpPr txBox="1"/>
          <p:nvPr/>
        </p:nvSpPr>
        <p:spPr>
          <a:xfrm>
            <a:off x="199747" y="1234653"/>
            <a:ext cx="11792506" cy="347050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381000" lvl="0" indent="-381000" algn="just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평생학습은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간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격차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해소의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효과적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정책수단</a:t>
            </a:r>
            <a:endParaRPr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우리나라는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소득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선진국의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반열에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올라섰으나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진정한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선진국이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되기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위해서는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국민통합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사회적자본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중요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165100" lvl="0" indent="-165100" algn="just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사회적자본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: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국민통합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사회적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관계망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국민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신뢰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사회에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신뢰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</a:t>
            </a:r>
          </a:p>
          <a:p>
            <a:pPr marL="228480" lvl="0" indent="-228480" algn="just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더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나은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삶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살기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좋은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삶의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질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향상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위해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사회적자본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증진은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앞으로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우리사회의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화두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95300" lvl="0" indent="-495300" algn="just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“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사회적자본은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불평등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양극화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심화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사회경제적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위기를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풀어갈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열쇠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”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로버트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퍼트넘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아시아미래포럼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22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228480" lvl="0" indent="-228480" algn="just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기술진보</a:t>
            </a:r>
            <a:r>
              <a:rPr sz="1600" b="0" i="0" u="none" strike="noStrike" spc="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시대에</a:t>
            </a:r>
            <a:r>
              <a:rPr sz="1600" b="0" i="0" u="none" strike="noStrike" spc="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일어나는</a:t>
            </a:r>
            <a:r>
              <a:rPr sz="1600" b="0" i="0" u="none" strike="noStrike" spc="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</a:t>
            </a:r>
            <a:r>
              <a:rPr sz="1600" b="0" i="0" u="none" strike="noStrike" spc="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간 </a:t>
            </a:r>
            <a:r>
              <a:rPr sz="1600" b="0" i="0" u="none" strike="noStrike" spc="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격차해소를</a:t>
            </a:r>
            <a:r>
              <a:rPr sz="1600" b="0" i="0" u="none" strike="noStrike" spc="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위해</a:t>
            </a:r>
            <a:r>
              <a:rPr sz="1600" b="0" i="0" u="none" strike="noStrike" spc="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필수적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이며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사회적자본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증진에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기여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533400" lvl="0" indent="-533400" algn="just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lang="EN-US" sz="1600" b="1" i="0" u="none" strike="noStrike" spc="-4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[</a:t>
            </a:r>
            <a:r>
              <a:rPr sz="1600" b="1" i="0" u="none" strike="noStrike" spc="-4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영국</a:t>
            </a:r>
            <a:r>
              <a:rPr lang="EN-US" sz="1600" b="1" i="0" u="none" strike="noStrike" spc="-4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]</a:t>
            </a:r>
            <a:r>
              <a:rPr sz="1600" b="0" i="0" u="none" strike="noStrike" spc="-4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사회적자본을</a:t>
            </a:r>
            <a:r>
              <a:rPr sz="1600" b="0" i="0" u="none" strike="noStrike" spc="-4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4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위해</a:t>
            </a:r>
            <a:r>
              <a:rPr sz="1600" b="0" i="0" u="none" strike="noStrike" spc="-4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4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</a:t>
            </a:r>
            <a:r>
              <a:rPr sz="1600" b="0" i="0" u="none" strike="noStrike" spc="-4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4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정책의</a:t>
            </a:r>
            <a:r>
              <a:rPr sz="1600" b="0" i="0" u="none" strike="noStrike" spc="-4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4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중요성</a:t>
            </a:r>
            <a:r>
              <a:rPr sz="1600" b="0" i="0" u="none" strike="noStrike" spc="-4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4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강조</a:t>
            </a:r>
            <a:r>
              <a:rPr sz="1600" b="0" i="0" u="none" strike="noStrike" spc="-4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한국지방행정硏</a:t>
            </a:r>
            <a:r>
              <a:rPr lang="EN-US"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20</a:t>
            </a:r>
            <a:r>
              <a:rPr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533400" lvl="0" indent="-533400" algn="just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더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향상된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사회적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화합과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통합에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(UNESCO, 20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228480" lvl="0" indent="-228480" algn="just">
              <a:lnSpc>
                <a:spcPct val="15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우리나라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저학력․저소득층의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참여율은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외국에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비해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크게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낮아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취약계층에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집중지원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필요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80174" y="4919062"/>
            <a:ext cx="3269323" cy="130167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84093" y="4915053"/>
            <a:ext cx="3658280" cy="1322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351781-B0D8-8875-2840-0F388EE039E2}"/>
              </a:ext>
            </a:extLst>
          </p:cNvPr>
          <p:cNvSpPr txBox="1"/>
          <p:nvPr/>
        </p:nvSpPr>
        <p:spPr>
          <a:xfrm>
            <a:off x="242596" y="141128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18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0" name="가로 글상자 49"/>
          <p:cNvSpPr txBox="1"/>
          <p:nvPr/>
        </p:nvSpPr>
        <p:spPr>
          <a:xfrm>
            <a:off x="242596" y="805406"/>
            <a:ext cx="11792506" cy="529786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관점에서의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유연한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</a:t>
            </a:r>
            <a:r>
              <a:rPr lang="EN-US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성장경로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요구</a:t>
            </a:r>
            <a:endParaRPr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오늘날은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학교나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대학이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아니더라도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경로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학습자가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원하는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할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시대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특히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코로나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19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로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디지털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대전환의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촉발로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온라인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지식콘텐츠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생산․공유․거래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그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어느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때보다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활발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시대변화에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맞추어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학습자의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자율적인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학습경로를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인정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함으로써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성장경로의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지평을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확대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필요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44500" lvl="0" indent="-444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전통적인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학위과정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/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비학위과정이라는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이분적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사고에서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벗어나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학위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-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비학위과정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연계를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강화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하고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</a:t>
            </a:r>
          </a:p>
          <a:p>
            <a:pPr marL="469900" lvl="0" indent="-469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대학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일터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자격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온라인․모바일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여러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학습경험을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누적하여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등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인정받을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있는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제도적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지원이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중요</a:t>
            </a:r>
            <a:endParaRPr sz="1600" b="0" i="0" u="none" strike="noStrike" spc="-1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95300" lvl="0" indent="-495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[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국정과제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81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번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] “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정규교육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이외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프로젝트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활동과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마이크로디그리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교육・경험・자격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이력을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누적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하고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</a:p>
          <a:p>
            <a:pPr marL="495300" lvl="0" indent="-495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이를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증명할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수 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있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는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디지털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배지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부여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”</a:t>
            </a:r>
          </a:p>
          <a:p>
            <a:pPr marL="495300" lvl="0" indent="-495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인공지능을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활용한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맞춤형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시대의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도래</a:t>
            </a:r>
            <a:endParaRPr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AI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개인별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맞춤형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가능케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하므로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연령․교육수준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분야에서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AI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활용은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효과적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최근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에듀테크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(Edu Tech)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시장의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급성장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으로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학령기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외의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성인기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지원하는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AI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기술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발전도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더욱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빨라질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것으로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전망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330200" lvl="0" indent="-1651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세계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에듀테크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시장규모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억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$) : (18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1,530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→ 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(25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3,240</a:t>
            </a:r>
          </a:p>
          <a:p>
            <a:pPr marL="330200" lvl="0" indent="-1651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AI 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등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에듀테크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시장규모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억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$) : (18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40 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→ </a:t>
            </a:r>
            <a:r>
              <a:rPr 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(25</a:t>
            </a:r>
            <a:r>
              <a:rPr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224</a:t>
            </a:r>
            <a:r>
              <a:rPr lang="ko-KR" alt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(Holon IQ, ’20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0C2B4-2039-12EE-72ED-2394819699B4}"/>
              </a:ext>
            </a:extLst>
          </p:cNvPr>
          <p:cNvSpPr txBox="1"/>
          <p:nvPr/>
        </p:nvSpPr>
        <p:spPr>
          <a:xfrm>
            <a:off x="242596" y="141128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70587" y="671105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라</a:t>
            </a: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중앙정부의 평생교육정책 분석 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19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0" name="가로 글상자 49"/>
          <p:cNvSpPr txBox="1"/>
          <p:nvPr/>
        </p:nvSpPr>
        <p:spPr>
          <a:xfrm>
            <a:off x="199747" y="1163822"/>
            <a:ext cx="11792506" cy="473103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정책은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범정부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성인정책의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린치핀</a:t>
            </a:r>
            <a:r>
              <a:rPr 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endParaRPr lang="EN-US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46100" lvl="0" indent="-5461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린치핀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(Linchpin) :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마차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바퀴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축에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꽂는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핀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꼭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필요한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동반자라는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외교용어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228480" lvl="0" indent="-22848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지속적인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역량향상과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사회적자본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증진은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부처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협력은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물론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및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지자체의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협력이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필수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정책은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그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대상과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기대효과가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다양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하여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및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지자체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협력의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구심점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적합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우리나라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성인의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평균학력은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세계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1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가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전망되므로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갈수록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관한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관심․참여는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높아질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것으로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예상</a:t>
            </a: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0" lvl="0" indent="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학력에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따른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평생학습참여율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: 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대졸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↑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40.3%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중졸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↓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15.6% 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교육부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’21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228480" lvl="0" indent="-22848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성인정책이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결합하게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되면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정책수용도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점차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높아질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것으로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전망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정당성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측면에서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걸친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역량개발을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보장은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헌법이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추구하는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가치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165100" lvl="0" indent="-1651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｢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대한민국헌법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」 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31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조제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5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항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: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국가는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평생교육을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진흥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하여야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한다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.</a:t>
            </a:r>
          </a:p>
          <a:p>
            <a:pPr marL="165100" lvl="0" indent="-1651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헌법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모든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조문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중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유일하게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‘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진흥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’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이라는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단어를</a:t>
            </a:r>
            <a:r>
              <a:rPr lang="EN-US"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‘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평생교육</a:t>
            </a:r>
            <a:r>
              <a:rPr lang="EN-US"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’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에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쓰며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그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중요성과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국가의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역할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강조</a:t>
            </a:r>
            <a:endParaRPr sz="1600" b="0" i="0" u="none" strike="noStrike" spc="-1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92100" lvl="0" indent="-29210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  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󰁾 ｢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진흥방안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｣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(’23~’27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수립을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통해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   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➊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시대적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요구에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부합하는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대전환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추진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  </a:t>
            </a:r>
          </a:p>
          <a:p>
            <a:pPr marL="292100" lvl="0" indent="-29210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     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➋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역량의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지속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향상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및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삶의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질 제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             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➌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재도약을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위한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동력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확보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사회적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통합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기여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42839-CCA7-6E3C-E68A-8823A401642A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6CD74C5-313E-A37F-BC7D-7DC28C03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747BCF2-B58C-4A26-E541-67C5232D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2</a:t>
            </a:fld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45EE258-8260-CB2F-536D-B5389BDD576A}"/>
              </a:ext>
            </a:extLst>
          </p:cNvPr>
          <p:cNvSpPr/>
          <p:nvPr/>
        </p:nvSpPr>
        <p:spPr>
          <a:xfrm>
            <a:off x="4934338" y="830418"/>
            <a:ext cx="2323324" cy="6546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제 출 문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C4A33741-C939-7F76-FCDC-32DB49579C9F}"/>
              </a:ext>
            </a:extLst>
          </p:cNvPr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5146A4DF-5757-29F4-0997-470BC9A78EAD}"/>
              </a:ext>
            </a:extLst>
          </p:cNvPr>
          <p:cNvCxnSpPr/>
          <p:nvPr/>
        </p:nvCxnSpPr>
        <p:spPr>
          <a:xfrm flipV="1">
            <a:off x="9328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991C9BE7-BA64-6EFD-CB3B-DDA26135EB8E}"/>
              </a:ext>
            </a:extLst>
          </p:cNvPr>
          <p:cNvSpPr/>
          <p:nvPr/>
        </p:nvSpPr>
        <p:spPr>
          <a:xfrm>
            <a:off x="939283" y="1736996"/>
            <a:ext cx="10313436" cy="42905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ko-KR" sz="800" dirty="0"/>
          </a:p>
          <a:p>
            <a:r>
              <a:rPr lang="ko-KR" altLang="en-US" sz="2000" dirty="0"/>
              <a:t>목포시장 귀하</a:t>
            </a:r>
            <a:endParaRPr lang="en-US" altLang="ko-KR" sz="2000" dirty="0"/>
          </a:p>
          <a:p>
            <a:endParaRPr lang="en-US" altLang="ko-KR" sz="2000" dirty="0"/>
          </a:p>
          <a:p>
            <a:r>
              <a:rPr lang="ko-KR" altLang="en-US" sz="2000" dirty="0"/>
              <a:t>본 보고서를 목포시가 </a:t>
            </a:r>
            <a:r>
              <a:rPr lang="en-US" altLang="ko-KR" sz="2000" dirty="0"/>
              <a:t>(</a:t>
            </a:r>
            <a:r>
              <a:rPr lang="ko-KR" altLang="en-US" sz="2000" dirty="0"/>
              <a:t>사</a:t>
            </a:r>
            <a:r>
              <a:rPr lang="en-US" altLang="ko-KR" sz="2000" dirty="0"/>
              <a:t>)</a:t>
            </a:r>
            <a:r>
              <a:rPr lang="ko-KR" altLang="en-US" sz="2000" dirty="0"/>
              <a:t>평생교육사협회 </a:t>
            </a:r>
            <a:r>
              <a:rPr lang="ko-KR" altLang="en-US" sz="2000" dirty="0" err="1"/>
              <a:t>전남지회에</a:t>
            </a:r>
            <a:r>
              <a:rPr lang="ko-KR" altLang="en-US" sz="2000" dirty="0"/>
              <a:t> 의뢰한</a:t>
            </a:r>
            <a:endParaRPr lang="en-US" altLang="ko-KR" sz="2000" dirty="0"/>
          </a:p>
          <a:p>
            <a:r>
              <a:rPr lang="ko-KR" altLang="ko-KR" sz="2000" dirty="0"/>
              <a:t>『</a:t>
            </a:r>
            <a:r>
              <a:rPr lang="ko-KR" altLang="en-US" sz="2000" dirty="0"/>
              <a:t>목포시 평생학습 활성화를 위한 추진전략 연구 용역</a:t>
            </a:r>
            <a:r>
              <a:rPr lang="en-US" altLang="ko-KR" sz="2000" dirty="0"/>
              <a:t>』</a:t>
            </a:r>
            <a:r>
              <a:rPr lang="ko-KR" altLang="en-US" sz="2000" dirty="0"/>
              <a:t>의 </a:t>
            </a:r>
            <a:endParaRPr lang="en-US" altLang="ko-KR" sz="2000" dirty="0"/>
          </a:p>
          <a:p>
            <a:r>
              <a:rPr lang="ko-KR" altLang="en-US" sz="2000" dirty="0"/>
              <a:t>최종 보고서로 제출합니다</a:t>
            </a:r>
            <a:r>
              <a:rPr lang="en-US" altLang="ko-KR" sz="2000" dirty="0"/>
              <a:t>.</a:t>
            </a:r>
          </a:p>
          <a:p>
            <a:endParaRPr lang="en-US" altLang="ko-KR" sz="2000" dirty="0"/>
          </a:p>
          <a:p>
            <a:pPr algn="ctr"/>
            <a:r>
              <a:rPr lang="en-US" altLang="ko-KR" sz="2000" dirty="0"/>
              <a:t>2023</a:t>
            </a:r>
            <a:r>
              <a:rPr lang="ko-KR" altLang="en-US" sz="2000" dirty="0"/>
              <a:t>년 </a:t>
            </a:r>
            <a:r>
              <a:rPr lang="en-US" altLang="ko-KR" sz="2000" dirty="0"/>
              <a:t>9</a:t>
            </a:r>
            <a:r>
              <a:rPr lang="ko-KR" altLang="en-US" sz="2000" dirty="0"/>
              <a:t>월 </a:t>
            </a:r>
            <a:r>
              <a:rPr lang="en-US" altLang="ko-KR" sz="2000" dirty="0"/>
              <a:t>22</a:t>
            </a:r>
            <a:r>
              <a:rPr lang="ko-KR" altLang="en-US" sz="2000" dirty="0"/>
              <a:t>일</a:t>
            </a:r>
            <a:endParaRPr lang="en-US" altLang="ko-KR" sz="2000" dirty="0"/>
          </a:p>
          <a:p>
            <a:pPr algn="ctr"/>
            <a:r>
              <a:rPr lang="en-US" altLang="ko-KR" sz="2000" dirty="0"/>
              <a:t>(</a:t>
            </a:r>
            <a:r>
              <a:rPr lang="ko-KR" altLang="en-US" sz="2000" dirty="0"/>
              <a:t>사</a:t>
            </a:r>
            <a:r>
              <a:rPr lang="en-US" altLang="ko-KR" sz="2000" dirty="0"/>
              <a:t>)</a:t>
            </a:r>
            <a:r>
              <a:rPr lang="ko-KR" altLang="en-US" sz="2000" dirty="0"/>
              <a:t>평생교육사협회 </a:t>
            </a:r>
            <a:r>
              <a:rPr lang="ko-KR" altLang="en-US" sz="2000" dirty="0" err="1"/>
              <a:t>전남지회</a:t>
            </a:r>
            <a:r>
              <a:rPr lang="en-US" altLang="ko-KR" sz="2000" dirty="0"/>
              <a:t>   </a:t>
            </a:r>
            <a:r>
              <a:rPr lang="ko-KR" altLang="en-US" sz="2000" dirty="0" err="1"/>
              <a:t>지회장</a:t>
            </a:r>
            <a:r>
              <a:rPr lang="ko-KR" altLang="en-US" sz="2000" dirty="0"/>
              <a:t>   최영수</a:t>
            </a:r>
            <a:endParaRPr lang="en-US" altLang="ko-KR" sz="2000" dirty="0"/>
          </a:p>
          <a:p>
            <a:endParaRPr lang="en-US" altLang="ko-KR" dirty="0"/>
          </a:p>
          <a:p>
            <a:endParaRPr lang="ko-KR" altLang="en-US" dirty="0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D0DC6C72-C87A-FAFF-FEA1-4BB967B21FC3}"/>
              </a:ext>
            </a:extLst>
          </p:cNvPr>
          <p:cNvCxnSpPr>
            <a:cxnSpLocks/>
          </p:cNvCxnSpPr>
          <p:nvPr/>
        </p:nvCxnSpPr>
        <p:spPr>
          <a:xfrm>
            <a:off x="939283" y="4620178"/>
            <a:ext cx="103134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746C167-3601-B162-3C5B-09BC4F1E0431}"/>
              </a:ext>
            </a:extLst>
          </p:cNvPr>
          <p:cNvSpPr/>
          <p:nvPr/>
        </p:nvSpPr>
        <p:spPr>
          <a:xfrm>
            <a:off x="1054357" y="5029216"/>
            <a:ext cx="1380933" cy="5878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참여연구진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E90E2C0-0059-C4DC-E469-E512A92EA9AD}"/>
              </a:ext>
            </a:extLst>
          </p:cNvPr>
          <p:cNvSpPr/>
          <p:nvPr/>
        </p:nvSpPr>
        <p:spPr>
          <a:xfrm>
            <a:off x="2550365" y="4861265"/>
            <a:ext cx="4105470" cy="9703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책임연구원   정기영</a:t>
            </a:r>
            <a:r>
              <a:rPr lang="en-US" altLang="ko-KR" dirty="0"/>
              <a:t>(</a:t>
            </a:r>
            <a:r>
              <a:rPr lang="ko-KR" altLang="en-US" dirty="0"/>
              <a:t>세한대학교 교수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64D4EB4-08C9-2ADB-32B3-7A9281B1EBD6}"/>
              </a:ext>
            </a:extLst>
          </p:cNvPr>
          <p:cNvSpPr/>
          <p:nvPr/>
        </p:nvSpPr>
        <p:spPr>
          <a:xfrm>
            <a:off x="6770910" y="4861265"/>
            <a:ext cx="4365174" cy="9703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dirty="0"/>
              <a:t>공동연구원   최영수</a:t>
            </a:r>
            <a:r>
              <a:rPr lang="en-US" altLang="ko-KR" dirty="0"/>
              <a:t>(</a:t>
            </a:r>
            <a:r>
              <a:rPr lang="ko-KR" altLang="en-US" dirty="0"/>
              <a:t>세한대학교 교수</a:t>
            </a:r>
            <a:r>
              <a:rPr lang="en-US" altLang="ko-KR" dirty="0"/>
              <a:t>)</a:t>
            </a:r>
          </a:p>
          <a:p>
            <a:pPr algn="ctr"/>
            <a:r>
              <a:rPr lang="ko-KR" altLang="en-US" dirty="0"/>
              <a:t>              </a:t>
            </a:r>
            <a:r>
              <a:rPr lang="ko-KR" altLang="en-US" dirty="0" err="1"/>
              <a:t>정두배</a:t>
            </a:r>
            <a:r>
              <a:rPr lang="en-US" altLang="ko-KR" dirty="0"/>
              <a:t>(</a:t>
            </a:r>
            <a:r>
              <a:rPr lang="ko-KR" altLang="en-US" dirty="0"/>
              <a:t>세한대학교 교수</a:t>
            </a:r>
            <a:r>
              <a:rPr lang="en-US" altLang="ko-KR" dirty="0"/>
              <a:t>)</a:t>
            </a:r>
          </a:p>
          <a:p>
            <a:pPr algn="ctr"/>
            <a:r>
              <a:rPr lang="ko-KR" altLang="en-US" dirty="0"/>
              <a:t>                 </a:t>
            </a:r>
            <a:r>
              <a:rPr lang="ko-KR" altLang="en-US" dirty="0" err="1"/>
              <a:t>유승창</a:t>
            </a:r>
            <a:r>
              <a:rPr lang="en-US" altLang="ko-KR" dirty="0"/>
              <a:t>(</a:t>
            </a:r>
            <a:r>
              <a:rPr lang="ko-KR" altLang="en-US" dirty="0"/>
              <a:t>고구려대학교 교수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689997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20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236737" y="793216"/>
            <a:ext cx="7566364" cy="5353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지자체</a:t>
            </a:r>
            <a:r>
              <a:rPr lang="EN-US"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대학</a:t>
            </a:r>
            <a:r>
              <a:rPr lang="EN-US"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기업이</a:t>
            </a:r>
            <a:r>
              <a:rPr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함께</a:t>
            </a:r>
            <a:r>
              <a:rPr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</a:t>
            </a:r>
            <a:r>
              <a:rPr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진흥</a:t>
            </a:r>
            <a:endParaRPr b="1" i="0" u="none" strike="noStrike" dirty="0">
              <a:solidFill>
                <a:srgbClr val="1E3932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지자체가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중심이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되어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지역대학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지역기업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관련기관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참여하는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거버넌스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구축</a:t>
            </a: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19100" lvl="0" indent="-4191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평생학습도시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중심의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거버넌스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구축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평생학습도시를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중심으로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진흥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구조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개편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41300" lvl="0" indent="-241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22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년기준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평생학습도시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188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개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기초지자체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226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개 중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83.2%)</a:t>
            </a:r>
          </a:p>
          <a:p>
            <a:pPr marL="241300" lvl="0" indent="-241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교육부가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평가․지정․지원하는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방식에서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지자체가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자율적으로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평가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추천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교육부는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지원․협력하는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방식으로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전환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41300" lvl="0" indent="-241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평생학습도시도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지자체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자율의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새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방식에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맞추어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재지정・지원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추진</a:t>
            </a:r>
            <a:endParaRPr sz="1600" b="0" i="0" u="none" strike="noStrike" spc="-2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241300" lvl="0" indent="-241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지역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인구소멸</a:t>
            </a:r>
            <a:r>
              <a:rPr lang="ko-KR" alt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및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기술혁신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등에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따라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4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양질의</a:t>
            </a:r>
            <a:r>
              <a:rPr sz="1600" b="0" i="0" u="none" strike="noStrike" spc="-4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4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평생학습에</a:t>
            </a:r>
            <a:r>
              <a:rPr sz="1600" b="0" i="0" u="none" strike="noStrike" spc="-4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4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대한</a:t>
            </a:r>
            <a:r>
              <a:rPr sz="1600" b="0" i="0" u="none" strike="noStrike" spc="-4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4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수요가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증가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하고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학습공간이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지역사회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전체로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확장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254000" lvl="0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지자체가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중심이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되어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진흥을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통한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지역발전</a:t>
            </a:r>
            <a:r>
              <a:rPr lang="EN-US"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재생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도모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지역활력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제고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지역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인구감소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대응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정주여건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개선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필요</a:t>
            </a:r>
            <a:r>
              <a:rPr sz="1600" b="0" i="0" u="none" strike="noStrike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자지자체</a:t>
            </a:r>
            <a:r>
              <a:rPr sz="1600" b="0" i="0" u="none" strike="noStrike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중심의</a:t>
            </a:r>
            <a:r>
              <a:rPr sz="1600" b="0" i="0" u="none" strike="noStrike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</a:t>
            </a:r>
            <a:endParaRPr b="1" i="0" u="none" strike="noStrike" dirty="0">
              <a:solidFill>
                <a:srgbClr val="1E3932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  <p:pic>
        <p:nvPicPr>
          <p:cNvPr id="126" name="그림 12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015269" y="842065"/>
            <a:ext cx="4012653" cy="2991979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7" name="그림 12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104883" y="4053497"/>
            <a:ext cx="3925900" cy="1876686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B8E9A3-F00F-5582-026F-A4C1269BB36A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21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270587" y="777656"/>
            <a:ext cx="11491843" cy="347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lvl="0" indent="-4191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집중진흥지구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신설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견고딕"/>
              </a:rPr>
              <a:t>(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범정부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협업</a:t>
            </a:r>
            <a:r>
              <a:rPr 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견고딕"/>
              </a:rPr>
              <a:t>)</a:t>
            </a: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견고딕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우수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평생학습도시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또는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특별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지원이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필요한</a:t>
            </a:r>
            <a:r>
              <a:rPr lang="EN-US" sz="1600" b="0" i="0" u="none" strike="noStrike" baseline="30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*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평생학습도시를선정하여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해당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진흥을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3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년간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집중지원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95300" lvl="0" indent="-495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예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인구감소지역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지역산업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대응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재교육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필요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지역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고령층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다수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</a:t>
            </a: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광역</a:t>
            </a:r>
            <a:r>
              <a:rPr lang="EN-US"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+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기초지자체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(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교육청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포함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)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중심으로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컨소시엄을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구성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하고</a:t>
            </a:r>
            <a:r>
              <a:rPr lang="EN-US"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대학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기업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관련기관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주체가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참여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중앙정부는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사회부총리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중심의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협력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프로세스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운영</a:t>
            </a:r>
            <a:r>
              <a:rPr lang="EN-US" sz="1600" b="0" i="0" u="none" strike="noStrike" baseline="30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*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하고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부처별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자원을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활용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지자체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중심의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컨소시엄을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지원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95300" lvl="0" indent="-495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</a:t>
            </a:r>
            <a:r>
              <a:rPr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집중진흥지구</a:t>
            </a:r>
            <a:r>
              <a:rPr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지원상황</a:t>
            </a:r>
            <a:r>
              <a:rPr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등을</a:t>
            </a:r>
            <a:r>
              <a:rPr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사회관계장관회의</a:t>
            </a:r>
            <a:r>
              <a:rPr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정기</a:t>
            </a:r>
            <a:r>
              <a:rPr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안건으로</a:t>
            </a:r>
            <a:r>
              <a:rPr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추진</a:t>
            </a:r>
            <a:endParaRPr sz="1600" b="0" i="0" u="none" strike="noStrike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각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지자체의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산업특성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인구지형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교육인프라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여건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고려하여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평생학습도시의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다채로운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특성화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고도화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추진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특성화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분야별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우수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평생학습도시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선정․지원하고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선정과정에서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광역지자체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시도평생교육진흥원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)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역할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강화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지역주민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취업률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증가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삶의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질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개선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정주여건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개선의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우수모델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운영</a:t>
            </a:r>
            <a:endParaRPr sz="1600" b="0" i="0" u="none" strike="noStrike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334279" y="4319516"/>
            <a:ext cx="4561198" cy="1838763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9" name="그림 1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231010" y="4538076"/>
            <a:ext cx="4081993" cy="911002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FA5C89-6875-C4A5-6B62-78C62325F5CD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22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255418" y="981716"/>
            <a:ext cx="7566364" cy="4894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lvl="0" indent="-419100" algn="just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국가</a:t>
            </a:r>
            <a:r>
              <a:rPr lang="EN-US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지자체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역할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확대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및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정책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전달체계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강화</a:t>
            </a:r>
            <a:endParaRPr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국가․지자체가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진흥을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연계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협력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방향으로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주체별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역할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확대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강화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추진</a:t>
            </a: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정책연구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의견수렴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등을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거쳐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주체별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추가적인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역할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부여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법제화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추진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체계적․효율적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진흥을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위해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국가․지자체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수직적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수평적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정책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전달체계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강화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공공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평생교육기관에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행정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교육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전담인력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배치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의무화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기초지자체의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수요에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대응하여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광역지자체가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프로그램을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지원하는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수요</a:t>
            </a:r>
            <a:r>
              <a:rPr lang="EN-US"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-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공급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형태의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수직적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연계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강화</a:t>
            </a:r>
            <a:endParaRPr sz="1600" b="0" i="0" u="none" strike="noStrike" spc="-2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시도청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-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시도교육청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관련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협의회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개최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활성화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지자체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내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수평적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교류․협력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계기를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지속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확대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예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평생학습을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위한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초중고교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활용에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관한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협의회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개최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전국학부모지원센터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중심으로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각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학부모지원센터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103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22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연계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강화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</a:t>
            </a:r>
          </a:p>
        </p:txBody>
      </p:sp>
      <p:pic>
        <p:nvPicPr>
          <p:cNvPr id="130" name="그림 12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022769" y="1798168"/>
            <a:ext cx="3756736" cy="3058217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CD68AF-C662-BCFE-5CE3-7B80DB816378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23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236737" y="913294"/>
            <a:ext cx="11491843" cy="488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민간이</a:t>
            </a:r>
            <a:r>
              <a:rPr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적극</a:t>
            </a:r>
            <a:r>
              <a:rPr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참여하는</a:t>
            </a:r>
            <a:r>
              <a:rPr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</a:t>
            </a:r>
            <a:r>
              <a:rPr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진흥</a:t>
            </a:r>
            <a:endParaRPr b="1" i="0" u="none" strike="noStrike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54000" lvl="0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평생교육기관</a:t>
            </a:r>
            <a:r>
              <a:rPr sz="1600"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설립조건</a:t>
            </a:r>
            <a:r>
              <a:rPr sz="1600"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규제</a:t>
            </a:r>
            <a:r>
              <a:rPr sz="1600"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등으로</a:t>
            </a:r>
            <a:r>
              <a:rPr sz="1600"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인해</a:t>
            </a:r>
            <a:r>
              <a:rPr lang="EN-US" sz="1600"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기업</a:t>
            </a:r>
            <a:r>
              <a:rPr lang="EN-US" sz="1600"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민간</a:t>
            </a:r>
            <a:r>
              <a:rPr sz="1600"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등의</a:t>
            </a:r>
            <a:r>
              <a:rPr sz="1600"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지식・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기술이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사회적으로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충분히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공유・거래되지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못하는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상황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317500" lvl="0" indent="-317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사내대학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설치・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운영할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수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있으나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자사직원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교육만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가능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863600" lvl="0" indent="-863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사내대학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: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기업이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설치・운영하는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학력인정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전문학사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평생교육기관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254000" lvl="0" indent="-254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국가・지자체뿐만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아니라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기업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민간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등이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제공자로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적극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참여할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수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있도록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관련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규제를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혁신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하여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-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평생교육서비스업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진흥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과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국민이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누리는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실용교육을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확대</a:t>
            </a:r>
            <a:r>
              <a:rPr lang="EN-US"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다양화</a:t>
            </a:r>
            <a:endParaRPr sz="1600" b="0" i="0" u="none" strike="noStrike" spc="-2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31189" lvl="0" indent="-231189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-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공공재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(public goods)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에서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공공과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민간이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지식・기술을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함께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제공하고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공유하는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공동재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견고딕"/>
              </a:rPr>
              <a:t>(common goods)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로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전환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필요</a:t>
            </a:r>
            <a:endParaRPr sz="1600" b="0" i="0" u="none" strike="noStrike" spc="-1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231189" lvl="0" indent="-231189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-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주민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전담반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통합반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운영할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모집전형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교육과정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수업료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책정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등은</a:t>
            </a: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31189" lvl="0" indent="-231189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  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기업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자율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결정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일반국민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과정은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100%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원격수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운영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가능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사내대학을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현장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교육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접하고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학점까지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취득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학점은행제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학점누적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)</a:t>
            </a: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사내대학을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‘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우수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학습기업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’(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사회적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가치를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실현하는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기업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)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지정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508000" lvl="0" indent="-508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우수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학습기업에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표창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정책자금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인센티브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추진</a:t>
            </a:r>
            <a:endParaRPr sz="1600" b="0" i="0" u="none" strike="noStrike" spc="-1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</p:txBody>
      </p:sp>
      <p:pic>
        <p:nvPicPr>
          <p:cNvPr id="131" name="그림 13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848045" y="3694923"/>
            <a:ext cx="4107218" cy="2423924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가로 글상자 52">
            <a:extLst>
              <a:ext uri="{FF2B5EF4-FFF2-40B4-BE49-F238E27FC236}">
                <a16:creationId xmlns:a16="http://schemas.microsoft.com/office/drawing/2014/main" id="{03D24D8D-2D18-CA24-46EB-2A7446169F76}"/>
              </a:ext>
            </a:extLst>
          </p:cNvPr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7A5DE-DA72-E642-2337-0A2B8184D021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24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236737" y="1067403"/>
            <a:ext cx="10932481" cy="139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EN-US"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3050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생애도약을</a:t>
            </a:r>
            <a:r>
              <a:rPr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위한</a:t>
            </a:r>
            <a:r>
              <a:rPr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지원</a:t>
            </a:r>
            <a:endParaRPr b="1" i="0" u="none" strike="noStrike" dirty="0">
              <a:solidFill>
                <a:srgbClr val="1E3932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57040" lvl="0" indent="-25704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30~50</a:t>
            </a:r>
            <a:r>
              <a:rPr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 </a:t>
            </a:r>
            <a:r>
              <a:rPr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생애도약기</a:t>
            </a:r>
            <a:r>
              <a:rPr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국민의</a:t>
            </a:r>
            <a:r>
              <a:rPr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계속</a:t>
            </a:r>
            <a:r>
              <a:rPr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spc="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성장을</a:t>
            </a:r>
            <a:r>
              <a:rPr b="0" i="0" u="none" strike="noStrike" spc="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지원하는</a:t>
            </a:r>
            <a:r>
              <a:rPr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종합패키지</a:t>
            </a:r>
            <a:r>
              <a:rPr b="0" i="0" u="none" strike="noStrike" spc="-10" dirty="0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형태의</a:t>
            </a:r>
            <a:r>
              <a:rPr b="0" i="0" u="none" strike="noStrike" spc="-10" dirty="0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획기적</a:t>
            </a:r>
            <a:r>
              <a:rPr b="0" i="0" u="none" strike="noStrike" spc="-10" dirty="0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정책</a:t>
            </a:r>
            <a:r>
              <a:rPr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추진</a:t>
            </a:r>
            <a:endParaRPr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57040" lvl="0" indent="-25704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관계부처와</a:t>
            </a:r>
            <a:r>
              <a:rPr b="0" i="0" u="none" strike="noStrike" spc="-10" dirty="0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긴밀히</a:t>
            </a:r>
            <a:r>
              <a:rPr b="0" i="0" u="none" strike="noStrike" spc="-10" dirty="0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협력</a:t>
            </a:r>
            <a:r>
              <a:rPr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하여</a:t>
            </a:r>
            <a:r>
              <a:rPr lang="EN-US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3050 </a:t>
            </a:r>
            <a:r>
              <a:rPr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생애도약기를</a:t>
            </a:r>
            <a:r>
              <a:rPr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위한</a:t>
            </a:r>
            <a:r>
              <a:rPr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양질의</a:t>
            </a:r>
            <a:r>
              <a:rPr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다양한</a:t>
            </a:r>
            <a:r>
              <a:rPr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분야별</a:t>
            </a:r>
            <a:r>
              <a:rPr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콘텐츠</a:t>
            </a:r>
            <a:r>
              <a:rPr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확충</a:t>
            </a:r>
            <a:endParaRPr b="0" i="0" u="none" strike="noStrike" dirty="0">
              <a:solidFill>
                <a:srgbClr val="1E3932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  <p:pic>
        <p:nvPicPr>
          <p:cNvPr id="132" name="그림 13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06325" y="2523291"/>
            <a:ext cx="4442899" cy="3729387"/>
          </a:xfrm>
          <a:prstGeom prst="rect">
            <a:avLst/>
          </a:prstGeom>
        </p:spPr>
      </p:pic>
      <p:pic>
        <p:nvPicPr>
          <p:cNvPr id="133" name="그림 13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788180" y="2482313"/>
            <a:ext cx="4730440" cy="1757245"/>
          </a:xfrm>
          <a:prstGeom prst="rect">
            <a:avLst/>
          </a:prstGeom>
        </p:spPr>
      </p:pic>
      <p:pic>
        <p:nvPicPr>
          <p:cNvPr id="134" name="그림 13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266897" y="4262803"/>
            <a:ext cx="3782076" cy="1868559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D1D57F-4225-0BF5-CC56-64CC6CE77FE1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7BD47-E1F5-BA18-8CF5-91ED1CD87F49}"/>
              </a:ext>
            </a:extLst>
          </p:cNvPr>
          <p:cNvSpPr txBox="1"/>
          <p:nvPr/>
        </p:nvSpPr>
        <p:spPr>
          <a:xfrm>
            <a:off x="270587" y="697474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마</a:t>
            </a: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중앙정부의 평생교육 지원 방향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25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236736" y="849343"/>
            <a:ext cx="7190619" cy="5126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lvl="0" indent="-419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전문적인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학습컨설팅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제공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57040" lvl="0" indent="-25704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30~50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국민에게는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전문적인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평생학습컨설팅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무료제공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57040" lvl="0" indent="-25704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평생학습컨설팅을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성인학습진로상담센터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운영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전문컨설턴트</a:t>
            </a:r>
            <a:r>
              <a:rPr lang="EN-US" sz="1600" b="0" i="0" u="none" strike="noStrike" baseline="300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*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양성</a:t>
            </a: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57040" lvl="0" indent="-25704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평생학습분야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컨설팅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경험이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많은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평생교육사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등을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대상으로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재교육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추진</a:t>
            </a: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9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419100" lvl="0" indent="-419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원</a:t>
            </a:r>
            <a:r>
              <a:rPr 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-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패스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카드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지급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3050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대상자에게는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대학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기관에서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사용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원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패스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카드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지급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학습자의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사용목적에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따라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관계부처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예산지원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검토</a:t>
            </a: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sz="9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304800" lvl="0" indent="-3048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전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평생학습휴가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지원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국민의</a:t>
            </a:r>
            <a:r>
              <a:rPr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참여</a:t>
            </a:r>
            <a:r>
              <a:rPr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활성화를</a:t>
            </a:r>
            <a:r>
              <a:rPr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위한</a:t>
            </a:r>
            <a:r>
              <a:rPr lang="ko-KR" altLang="en-US"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lang="ko-KR" altLang="en-US"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휴가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보장</a:t>
            </a:r>
            <a:r>
              <a:rPr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추진</a:t>
            </a:r>
            <a:endParaRPr sz="1600" b="0" i="0" u="none" strike="noStrike" spc="-3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138714" lvl="0" indent="-138714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국가․지자체․공공기관․사업주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재량권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형태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(~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할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있다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)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제도를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실질적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권리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전환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검토</a:t>
            </a:r>
            <a:endParaRPr sz="1600" b="0" i="0" u="none" strike="noStrike" spc="-1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</p:txBody>
      </p:sp>
      <p:graphicFrame>
        <p:nvGraphicFramePr>
          <p:cNvPr id="132" name="표 131"/>
          <p:cNvGraphicFramePr>
            <a:graphicFrameLocks noGrp="1"/>
          </p:cNvGraphicFramePr>
          <p:nvPr/>
        </p:nvGraphicFramePr>
        <p:xfrm>
          <a:off x="7579756" y="1442130"/>
          <a:ext cx="4347441" cy="977202"/>
        </p:xfrm>
        <a:graphic>
          <a:graphicData uri="http://schemas.openxmlformats.org/drawingml/2006/table">
            <a:tbl>
              <a:tblPr firstRow="1" bandRow="1"/>
              <a:tblGrid>
                <a:gridCol w="144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9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715">
                <a:tc>
                  <a:txBody>
                    <a:bodyPr/>
                    <a:lstStyle/>
                    <a:p>
                      <a:pPr lv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’23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’24~’25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D4E9E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’26~’27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73980" lvl="0" indent="-7398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•성인진로프로그램 개발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 lvl="0" indent="-1651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•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센터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지정・운영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0" lvl="0" indent="-1270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•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센터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확대・활성화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3" name="표 1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26080"/>
              </p:ext>
            </p:extLst>
          </p:nvPr>
        </p:nvGraphicFramePr>
        <p:xfrm>
          <a:off x="7617068" y="2735609"/>
          <a:ext cx="4338195" cy="752661"/>
        </p:xfrm>
        <a:graphic>
          <a:graphicData uri="http://schemas.openxmlformats.org/drawingml/2006/table">
            <a:tbl>
              <a:tblPr firstRow="1" bandRow="1"/>
              <a:tblGrid>
                <a:gridCol w="144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6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6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296">
                <a:tc>
                  <a:txBody>
                    <a:bodyPr/>
                    <a:lstStyle/>
                    <a:p>
                      <a:pPr lv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’23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’24~’25</a:t>
                      </a:r>
                      <a:r>
                        <a:rPr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’26~’27</a:t>
                      </a:r>
                      <a:r>
                        <a:rPr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D4E9E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380">
                <a:tc>
                  <a:txBody>
                    <a:bodyPr/>
                    <a:lstStyle/>
                    <a:p>
                      <a:pPr marL="127000" lvl="0" indent="-1270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•정책연구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 lvl="0" indent="-1651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•관계부처 협업 추진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0" lvl="0" indent="-1270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•원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-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패스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카드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도입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4" name="표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647011"/>
              </p:ext>
            </p:extLst>
          </p:nvPr>
        </p:nvGraphicFramePr>
        <p:xfrm>
          <a:off x="7546742" y="3819331"/>
          <a:ext cx="4449039" cy="2035948"/>
        </p:xfrm>
        <a:graphic>
          <a:graphicData uri="http://schemas.openxmlformats.org/drawingml/2006/table">
            <a:tbl>
              <a:tblPr firstRow="1" bandRow="1"/>
              <a:tblGrid>
                <a:gridCol w="4449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3346">
                <a:tc>
                  <a:txBody>
                    <a:bodyPr/>
                    <a:lstStyle/>
                    <a:p>
                      <a:pPr lvl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AB6C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【참고】</a:t>
                      </a: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현행 ｢평생교육법｣ 상 평생학습 휴가 관련 내용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0">
                      <a:noFill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2602">
                <a:tc>
                  <a:txBody>
                    <a:bodyPr/>
                    <a:lstStyle/>
                    <a:p>
                      <a:pPr marL="215900" lvl="0" indent="-215900" algn="just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｢</a:t>
                      </a:r>
                      <a:r>
                        <a:rPr sz="1200" b="1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평생교육법</a:t>
                      </a:r>
                      <a:r>
                        <a:rPr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｣ 제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8</a:t>
                      </a:r>
                      <a:r>
                        <a:rPr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조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</a:t>
                      </a:r>
                      <a:r>
                        <a:rPr sz="1200" b="1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학습휴가</a:t>
                      </a:r>
                      <a:r>
                        <a:rPr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및 </a:t>
                      </a:r>
                      <a:r>
                        <a:rPr sz="1200" b="1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학습비</a:t>
                      </a:r>
                      <a:r>
                        <a:rPr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1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지원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)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국가・지방자치단체와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공공기관의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장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또는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각종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사업의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경영자는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소속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직원의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평생학습기회를</a:t>
                      </a:r>
                      <a:r>
                        <a:rPr sz="1200" b="0" i="0" u="none" strike="noStrike" spc="-40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확대하기</a:t>
                      </a:r>
                      <a:r>
                        <a:rPr sz="1200" b="0" i="0" u="none" strike="noStrike" spc="-40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</a:t>
                      </a:r>
                      <a:r>
                        <a:rPr sz="1200" b="0" i="0" u="none" strike="noStrike" spc="-40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위하여</a:t>
                      </a:r>
                      <a:r>
                        <a:rPr sz="1200" b="0" i="0" u="none" strike="noStrike" spc="-40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</a:t>
                      </a:r>
                      <a:r>
                        <a:rPr sz="1100" b="0" i="0" u="none" strike="noStrike" spc="-40" dirty="0" err="1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유급</a:t>
                      </a:r>
                      <a:r>
                        <a:rPr sz="1100" b="0" i="0" u="none" strike="noStrike" spc="-40" dirty="0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 </a:t>
                      </a:r>
                      <a:r>
                        <a:rPr sz="1100" b="0" i="0" u="none" strike="noStrike" spc="-40" dirty="0" err="1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또는</a:t>
                      </a:r>
                      <a:r>
                        <a:rPr sz="1100" b="0" i="0" u="none" strike="noStrike" spc="-40" dirty="0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 </a:t>
                      </a:r>
                      <a:r>
                        <a:rPr sz="1100" b="0" i="0" u="none" strike="noStrike" spc="-40" dirty="0" err="1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무급의</a:t>
                      </a:r>
                      <a:r>
                        <a:rPr sz="1100" b="0" i="0" u="none" strike="noStrike" spc="-40" dirty="0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 </a:t>
                      </a:r>
                      <a:r>
                        <a:rPr sz="1100" b="0" i="0" u="none" strike="noStrike" spc="-40" dirty="0" err="1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학습휴가를</a:t>
                      </a:r>
                      <a:r>
                        <a:rPr sz="1100" b="0" i="0" u="none" strike="noStrike" spc="-40" dirty="0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 </a:t>
                      </a:r>
                      <a:r>
                        <a:rPr sz="1100" b="0" i="0" u="none" strike="noStrike" spc="-40" dirty="0" err="1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실시</a:t>
                      </a:r>
                      <a:r>
                        <a:rPr sz="1200" b="0" i="0" u="none" strike="noStrike" spc="-40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하거나</a:t>
                      </a:r>
                      <a:r>
                        <a:rPr sz="1200" b="0" i="0" u="none" strike="noStrike" spc="-40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</a:t>
                      </a:r>
                      <a:r>
                        <a:rPr sz="1200" b="0" i="0" u="none" strike="noStrike" spc="-40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도서비・교육비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・연구비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  <a:cs typeface="함초롬바탕"/>
                        </a:rPr>
                        <a:t> 등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학습비를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지원할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 수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있다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함초롬바탕"/>
                          <a:ea typeface="함초롬바탕"/>
                        </a:rPr>
                        <a:t>.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0">
                      <a:noFill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가로 글상자 52">
            <a:extLst>
              <a:ext uri="{FF2B5EF4-FFF2-40B4-BE49-F238E27FC236}">
                <a16:creationId xmlns:a16="http://schemas.microsoft.com/office/drawing/2014/main" id="{752CCFD8-C928-E39C-FC3E-7F02149CF798}"/>
              </a:ext>
            </a:extLst>
          </p:cNvPr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21E72-9731-24BF-F907-C76B8BAB9979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26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270587" y="777656"/>
            <a:ext cx="7085490" cy="529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lvl="0" indent="-419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3050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생애도약기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평생학습휴직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제공</a:t>
            </a:r>
            <a:endParaRPr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30~50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대상으로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평생학습휴직제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도입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검토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393700" lvl="0" indent="-3937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휴직기간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설정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법률안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마련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사회적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숙의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추진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endParaRPr lang="en-US" sz="1600"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93700" lvl="0" indent="-3937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600"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419100" lvl="0" indent="-419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범정부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협업을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통한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3050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학습콘텐츠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확대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3050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생애도약기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맞춤형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프로그램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개발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및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확대를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범정부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협력체계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구축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31189" lvl="0" indent="-231189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프로그램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조사</a:t>
            </a:r>
            <a:r>
              <a:rPr lang="EN-US"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분석</a:t>
            </a:r>
            <a:r>
              <a:rPr lang="en-US" altLang="ko-KR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(23</a:t>
            </a:r>
            <a:r>
              <a:rPr lang="ko-KR" alt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년</a:t>
            </a:r>
            <a:r>
              <a:rPr lang="en-US" altLang="ko-KR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)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→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중복</a:t>
            </a:r>
            <a:r>
              <a:rPr lang="EN-US"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사각지대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발굴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→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정책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조정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연계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확대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추진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31189" lvl="0" indent="-231189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특히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부처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정보공유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연계․협력을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시너지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효과를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창출할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협업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프로그램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적극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발굴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프로그램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확대를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위한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관계부처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중장기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합동계획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마련하고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</a:t>
            </a:r>
            <a:r>
              <a:rPr lang="ko-KR" alt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사회관계장관회의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매년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정기적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성과점검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실시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82600" lvl="0" indent="-482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성과점검은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관계부처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합동으로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추진하고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우수사례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공유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  <p:pic>
        <p:nvPicPr>
          <p:cNvPr id="137" name="그림 136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7407308" y="2458320"/>
            <a:ext cx="4588286" cy="2875679"/>
          </a:xfrm>
          <a:prstGeom prst="rect">
            <a:avLst/>
          </a:prstGeom>
        </p:spPr>
      </p:pic>
      <p:sp>
        <p:nvSpPr>
          <p:cNvPr id="139" name="가로 글상자 138"/>
          <p:cNvSpPr txBox="1"/>
          <p:nvPr/>
        </p:nvSpPr>
        <p:spPr>
          <a:xfrm>
            <a:off x="7362919" y="1791087"/>
            <a:ext cx="4625636" cy="427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3050 </a:t>
            </a:r>
            <a:r>
              <a:rPr sz="1400" b="1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생애도약기 평생학습 지원을 위한 관계부처 협력</a:t>
            </a:r>
            <a:r>
              <a:rPr lang="en-US" altLang="ko-KR" sz="1400" b="1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(</a:t>
            </a:r>
            <a:r>
              <a:rPr lang="ko-KR" altLang="en-US" sz="1400" b="1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안</a:t>
            </a:r>
            <a:r>
              <a:rPr lang="en-US" altLang="ko-KR" sz="1400" b="1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)</a:t>
            </a:r>
          </a:p>
        </p:txBody>
      </p:sp>
      <p:sp>
        <p:nvSpPr>
          <p:cNvPr id="3" name="가로 글상자 52">
            <a:extLst>
              <a:ext uri="{FF2B5EF4-FFF2-40B4-BE49-F238E27FC236}">
                <a16:creationId xmlns:a16="http://schemas.microsoft.com/office/drawing/2014/main" id="{956DE743-112F-E632-7642-FBD198A0D706}"/>
              </a:ext>
            </a:extLst>
          </p:cNvPr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95778-17D6-BD76-9B0E-284AC85B726E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27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507325" y="836032"/>
            <a:ext cx="10773384" cy="85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사각지대</a:t>
            </a:r>
            <a:r>
              <a:rPr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없이</a:t>
            </a:r>
            <a:r>
              <a:rPr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모두가</a:t>
            </a:r>
            <a:r>
              <a:rPr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누리는</a:t>
            </a:r>
            <a:r>
              <a:rPr b="1" i="0" u="none" strike="noStrike" dirty="0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1E393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endParaRPr lang="ko-KR" altLang="en-US"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모든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함께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누리는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진흥을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위해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사각지대를</a:t>
            </a:r>
            <a:r>
              <a:rPr sz="1600" b="0" i="0" u="none" strike="noStrike" spc="-10" dirty="0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ko-KR" altLang="en-US" sz="1600" b="0" i="0" u="none" strike="noStrike" spc="-10" dirty="0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발</a:t>
            </a:r>
            <a:r>
              <a:rPr sz="1600"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굴하고</a:t>
            </a:r>
            <a:r>
              <a:rPr sz="1600" b="0" i="0" u="none" strike="noStrike" spc="-10" dirty="0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특성별</a:t>
            </a:r>
            <a:r>
              <a:rPr sz="1600" b="0" i="0" u="none" strike="noStrike" spc="-10" dirty="0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맞춤형</a:t>
            </a:r>
            <a:r>
              <a:rPr sz="1600" b="0" i="0" u="none" strike="noStrike" spc="-10" dirty="0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지원</a:t>
            </a:r>
            <a:r>
              <a:rPr sz="1600" b="0" i="0" u="none" strike="noStrike" spc="-10" dirty="0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AB6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확대</a:t>
            </a:r>
            <a:endParaRPr lang="ko-KR" altLang="en-US" sz="1600"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  <p:graphicFrame>
        <p:nvGraphicFramePr>
          <p:cNvPr id="140" name="표 1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080239"/>
              </p:ext>
            </p:extLst>
          </p:nvPr>
        </p:nvGraphicFramePr>
        <p:xfrm>
          <a:off x="886407" y="1940977"/>
          <a:ext cx="10133045" cy="4139367"/>
        </p:xfrm>
        <a:graphic>
          <a:graphicData uri="http://schemas.openxmlformats.org/drawingml/2006/table">
            <a:tbl>
              <a:tblPr firstRow="1" bandRow="1"/>
              <a:tblGrid>
                <a:gridCol w="1485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6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4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5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13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293">
                <a:tc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22860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spc="-2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지금까지</a:t>
                      </a:r>
                      <a:endParaRPr sz="1200" b="1" i="0" u="none" strike="noStrike" spc="-20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/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22860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spc="-2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앞으로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D4E9E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402"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고령층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-1778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∙평생학습 정책 부족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 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맞춤형 </a:t>
                      </a:r>
                      <a:r>
                        <a:rPr sz="12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학습컨설팅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등 제공</a:t>
                      </a:r>
                    </a:p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대학 전담과정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개설・운영</a:t>
                      </a:r>
                    </a:p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독거노인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평생학습 지원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090"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장애인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-1778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∙장애인 평생학습도시운영 지원 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휴먼명조"/>
                          <a:ea typeface="휴먼명조"/>
                          <a:cs typeface="휴먼명조"/>
                        </a:rPr>
                        <a:t>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장애인 평생학습도시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확대</a:t>
                      </a:r>
                    </a:p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맞춤형 프로그램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개발 확대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090"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저소득층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-1778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∙평생교육바우처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,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저소득층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1% </a:t>
                      </a: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지원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휴먼명조"/>
                          <a:ea typeface="휴먼명조"/>
                          <a:cs typeface="휴먼명조"/>
                        </a:rPr>
                        <a:t>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</a:t>
                      </a:r>
                      <a:r>
                        <a:rPr lang="EN-US" sz="1200" b="1" i="0" u="none" strike="noStrike" spc="-4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’27</a:t>
                      </a:r>
                      <a:r>
                        <a:rPr sz="1200" b="1" i="0" u="none" strike="noStrike" spc="-4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년까지 </a:t>
                      </a:r>
                      <a:r>
                        <a:rPr sz="1200" b="1" i="0" u="none" strike="noStrike" spc="-40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저소득층 </a:t>
                      </a:r>
                      <a:r>
                        <a:rPr lang="EN-US" sz="1200" b="1" i="0" u="none" strike="noStrike" spc="-40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5%</a:t>
                      </a:r>
                      <a:r>
                        <a:rPr sz="1200" b="1" i="0" u="none" strike="noStrike" spc="-4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지원</a:t>
                      </a:r>
                    </a:p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바우처 </a:t>
                      </a:r>
                      <a:r>
                        <a:rPr sz="12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사용기관 질 제고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090"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비문해자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-1778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∙비문해자 대상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성인문해교육 지원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휴먼명조"/>
                          <a:ea typeface="휴먼명조"/>
                          <a:cs typeface="휴먼명조"/>
                        </a:rPr>
                        <a:t>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저문해자까지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성인문해교육</a:t>
                      </a:r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지원 확대</a:t>
                      </a:r>
                    </a:p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디지털 문해교육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지원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9402"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북한이탈주민</a:t>
                      </a:r>
                    </a:p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재외동포</a:t>
                      </a:r>
                    </a:p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다문화가족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-1778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</a:t>
                      </a:r>
                      <a:r>
                        <a:rPr sz="1200" b="0" i="0" u="none" strike="noStrike" spc="-2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관련</a:t>
                      </a:r>
                      <a:r>
                        <a:rPr sz="1200" b="0" i="0" u="none" strike="noStrike" spc="-2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spc="-2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평생교육</a:t>
                      </a:r>
                      <a:r>
                        <a:rPr sz="1200" b="0" i="0" u="none" strike="noStrike" spc="-2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spc="-2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정책</a:t>
                      </a:r>
                      <a:r>
                        <a:rPr lang="ko-KR" altLang="en-US" sz="1200" b="0" i="0" u="none" strike="noStrike" spc="-2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spc="-2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미흡</a:t>
                      </a:r>
                      <a:endParaRPr sz="1200" b="0" i="0" u="none" strike="noStrike" spc="-20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2000" b="0" i="0" u="none" strike="noStrike">
                          <a:solidFill>
                            <a:srgbClr val="000000"/>
                          </a:solidFill>
                          <a:latin typeface="휴먼명조"/>
                          <a:ea typeface="휴먼명조"/>
                          <a:cs typeface="휴먼명조"/>
                        </a:rPr>
                        <a:t>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dirty="0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</a:t>
                      </a:r>
                      <a:r>
                        <a:rPr sz="1200" b="1" i="0" u="none" strike="noStrike" spc="-4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한국</a:t>
                      </a:r>
                      <a:r>
                        <a:rPr sz="1200" b="1" i="0" u="none" strike="noStrike" spc="-4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1" i="0" u="none" strike="noStrike" spc="-40" dirty="0" err="1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사회적응력</a:t>
                      </a:r>
                      <a:r>
                        <a:rPr sz="1200" b="1" i="0" u="none" strike="noStrike" spc="-40" dirty="0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1" i="0" u="none" strike="noStrike" spc="-40" dirty="0" err="1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향상</a:t>
                      </a:r>
                      <a:r>
                        <a:rPr sz="1200" b="1" i="0" u="none" strike="noStrike" spc="-4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을</a:t>
                      </a:r>
                      <a:r>
                        <a:rPr sz="1200" b="1" i="0" u="none" strike="noStrike" spc="-4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1" i="0" u="none" strike="noStrike" spc="-4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위한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맞춤형</a:t>
                      </a:r>
                      <a:r>
                        <a:rPr sz="1200" b="1" i="0" u="none" strike="noStrike" spc="-1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프로그램</a:t>
                      </a:r>
                      <a:r>
                        <a:rPr sz="1200" b="1" i="0" u="none" strike="noStrike" spc="-1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</a:p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dirty="0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프로그램</a:t>
                      </a:r>
                      <a:r>
                        <a:rPr sz="1200" b="1" i="0" u="none" strike="noStrike" spc="-1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1" i="0" u="none" strike="noStrike" spc="-10" dirty="0" err="1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전달체계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강화</a:t>
                      </a:r>
                      <a:endParaRPr sz="1200" b="1" i="0" u="none" strike="noStrike" spc="-10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  <a:p>
                      <a:pPr marL="190500" lvl="0" indent="-1905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dirty="0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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온라인</a:t>
                      </a:r>
                      <a:r>
                        <a:rPr sz="1200" b="1" i="0" u="none" strike="noStrike" spc="-1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콘텐츠에</a:t>
                      </a:r>
                      <a:r>
                        <a:rPr lang="ko-KR" altLang="en-US" sz="1200" b="1" i="0" u="none" strike="noStrike" spc="-1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1" i="0" u="none" strike="noStrike" spc="-10" dirty="0" err="1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외국어</a:t>
                      </a:r>
                      <a:r>
                        <a:rPr sz="1200" b="1" i="0" u="none" strike="noStrike" spc="-10" dirty="0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1" i="0" u="none" strike="noStrike" spc="-10" dirty="0" err="1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자막・더빙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제공</a:t>
                      </a:r>
                      <a:endParaRPr sz="1200" b="1" i="0" u="none" strike="noStrike" spc="-10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가로 글상자 52">
            <a:extLst>
              <a:ext uri="{FF2B5EF4-FFF2-40B4-BE49-F238E27FC236}">
                <a16:creationId xmlns:a16="http://schemas.microsoft.com/office/drawing/2014/main" id="{5936BFE7-427A-05A4-C2CF-A6FC618D0A49}"/>
              </a:ext>
            </a:extLst>
          </p:cNvPr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D6D30-C58A-EA31-D800-4445AFC01CFA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28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236737" y="777656"/>
            <a:ext cx="7377043" cy="529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lvl="0" indent="-419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마을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단위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고령층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프로그램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강화</a:t>
            </a:r>
            <a:endParaRPr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고령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맞춤형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학습컨설팅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및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평생학습센터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도서관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에서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운영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508000" lvl="0" indent="-508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spc="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양질의</a:t>
            </a:r>
            <a:r>
              <a:rPr sz="1600" b="0" i="0" u="none" strike="noStrike" spc="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프로그램을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개발하여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읍면동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평생학습센터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도서관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등에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지원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138714" lvl="0" indent="-138714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고령층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수요에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맞는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프로그램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개발․제공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찾아가는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고령층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프로그램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확대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및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활성화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69900" lvl="0" indent="-469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이동이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힘든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고령층을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대상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으로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한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프로그램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우수사례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발굴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1130300" lvl="0" indent="-1130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독거노인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찾아가는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프로그램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개발・확산을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지원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1130300" lvl="0" indent="-1130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-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노인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독거노인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비율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(%) : (00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16.0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→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(22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19.5</a:t>
            </a:r>
            <a:r>
              <a:rPr lang="ko-KR" alt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endParaRPr lang="en-US" altLang="ko-KR" sz="1600"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1130300" lvl="0" indent="-11303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장애인을</a:t>
            </a:r>
            <a:r>
              <a:rPr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위한</a:t>
            </a:r>
            <a:r>
              <a:rPr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집중지원</a:t>
            </a:r>
            <a:endParaRPr b="1" i="0" u="none" strike="noStrike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장애인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프로그램과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인프라를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제공하는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장애인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평생학습도시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지속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확대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장애인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학습설계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제공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저소득장애인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지원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강화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장애인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맞춤형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프로그램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개발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저학력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장애인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강화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</p:txBody>
      </p:sp>
      <p:sp>
        <p:nvSpPr>
          <p:cNvPr id="143" name="가로 글상자 142"/>
          <p:cNvSpPr txBox="1"/>
          <p:nvPr/>
        </p:nvSpPr>
        <p:spPr>
          <a:xfrm>
            <a:off x="8050938" y="1550279"/>
            <a:ext cx="2498693" cy="43234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1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장애인 평생학습도시</a:t>
            </a:r>
            <a:endParaRPr lang="ko-KR" altLang="en-US" sz="1400"/>
          </a:p>
        </p:txBody>
      </p:sp>
      <p:pic>
        <p:nvPicPr>
          <p:cNvPr id="144" name="그림 143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7748191" y="2051736"/>
            <a:ext cx="4207072" cy="22216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가로 글상자 52">
            <a:extLst>
              <a:ext uri="{FF2B5EF4-FFF2-40B4-BE49-F238E27FC236}">
                <a16:creationId xmlns:a16="http://schemas.microsoft.com/office/drawing/2014/main" id="{D1FAFCD3-0309-C28B-E7FC-EE982743C92C}"/>
              </a:ext>
            </a:extLst>
          </p:cNvPr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" name="가로 글상자 52">
            <a:extLst>
              <a:ext uri="{FF2B5EF4-FFF2-40B4-BE49-F238E27FC236}">
                <a16:creationId xmlns:a16="http://schemas.microsoft.com/office/drawing/2014/main" id="{1781A4BE-ACB3-1396-0730-7C5118521681}"/>
              </a:ext>
            </a:extLst>
          </p:cNvPr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CEBF7-1883-D7BA-248C-2A28363CF760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29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116520" y="3313511"/>
            <a:ext cx="6817311" cy="262020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∙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사례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1)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미국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048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-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성인교육가족문해지원법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(AEFLA)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마련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정부・교육기관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책무성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강화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- 91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년부터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국립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문해연구소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설립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성인문해교육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집중지원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국가교육통계센터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통해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문해력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전국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조사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및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국제비교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조사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지속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시행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∙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사례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2)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독일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04800" lvl="0" indent="-3048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성인문해력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교육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10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계획</a:t>
            </a:r>
            <a:r>
              <a:rPr lang="EN-US"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‘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알파데카데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프로젝트</a:t>
            </a:r>
            <a:r>
              <a:rPr lang="EN-US"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’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시행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중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(16~26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45720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알파데카데를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통해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10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년간 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1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억 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8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천만유로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투자</a:t>
            </a:r>
            <a:r>
              <a:rPr lang="ko-KR" alt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중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한화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약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2,500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억원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</p:txBody>
      </p:sp>
      <p:graphicFrame>
        <p:nvGraphicFramePr>
          <p:cNvPr id="146" name="표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526874"/>
              </p:ext>
            </p:extLst>
          </p:nvPr>
        </p:nvGraphicFramePr>
        <p:xfrm>
          <a:off x="6951245" y="2526784"/>
          <a:ext cx="5004018" cy="1011555"/>
        </p:xfrm>
        <a:graphic>
          <a:graphicData uri="http://schemas.openxmlformats.org/drawingml/2006/table">
            <a:tbl>
              <a:tblPr firstRow="1" bandRow="1"/>
              <a:tblGrid>
                <a:gridCol w="1668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8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8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715">
                <a:tc>
                  <a:txBody>
                    <a:bodyPr/>
                    <a:lstStyle/>
                    <a:p>
                      <a:pPr lv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’23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D4E9E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’24~’25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’26~’27</a:t>
                      </a:r>
                      <a:r>
                        <a:rPr sz="12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</a:t>
                      </a: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114300" lvl="0" indent="-1143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•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비문해자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디지털성인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  <a:p>
                      <a:pPr marL="114300" lvl="0" indent="-1143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문해교육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추진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 lvl="0" indent="-1143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•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필수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생활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문해교육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  <a:p>
                      <a:pPr marL="114300" lvl="0" indent="-1143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발굴・프로그램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개발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 lvl="0" indent="-1143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•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디지털배움터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  <a:p>
                      <a:pPr marL="114300" lvl="0" indent="-11430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확대・고도화</a:t>
                      </a:r>
                      <a:endParaRPr sz="11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9" name="가로 글상자 148"/>
          <p:cNvSpPr txBox="1"/>
          <p:nvPr/>
        </p:nvSpPr>
        <p:spPr>
          <a:xfrm>
            <a:off x="6914391" y="3891859"/>
            <a:ext cx="5152748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u="none" strike="noStrike">
                <a:solidFill>
                  <a:srgbClr val="000000"/>
                </a:solidFill>
                <a:latin typeface="HY그래픽M"/>
                <a:ea typeface="HY그래픽M"/>
                <a:cs typeface="함초롬돋움"/>
              </a:rPr>
              <a:t>&lt; </a:t>
            </a:r>
            <a:r>
              <a:rPr sz="1200" b="1" i="0" u="none" strike="noStrike">
                <a:solidFill>
                  <a:srgbClr val="000000"/>
                </a:solidFill>
                <a:latin typeface="HY그래픽M"/>
                <a:ea typeface="HY그래픽M"/>
                <a:cs typeface="함초롬돋움"/>
              </a:rPr>
              <a:t>성인 문해능력 수준 분포</a:t>
            </a:r>
            <a:r>
              <a:rPr lang="EN-US" sz="1200" b="0" i="0" u="none" strike="noStrike">
                <a:solidFill>
                  <a:srgbClr val="000000"/>
                </a:solidFill>
                <a:latin typeface="HY그래픽M"/>
                <a:ea typeface="HY그래픽M"/>
                <a:cs typeface="함초롬돋움"/>
              </a:rPr>
              <a:t>(</a:t>
            </a:r>
            <a:r>
              <a:rPr sz="1200" b="0" i="0" u="none" strike="noStrike">
                <a:solidFill>
                  <a:srgbClr val="000000"/>
                </a:solidFill>
                <a:latin typeface="HY그래픽M"/>
                <a:ea typeface="HY그래픽M"/>
                <a:cs typeface="함초롬돋움"/>
              </a:rPr>
              <a:t>국가평생교육진흥원</a:t>
            </a:r>
            <a:r>
              <a:rPr lang="EN-US" sz="1200" b="0" i="0" u="none" strike="noStrike">
                <a:solidFill>
                  <a:srgbClr val="000000"/>
                </a:solidFill>
                <a:latin typeface="HY그래픽M"/>
                <a:ea typeface="HY그래픽M"/>
                <a:cs typeface="함초롬돋움"/>
              </a:rPr>
              <a:t>, ’20</a:t>
            </a:r>
            <a:r>
              <a:rPr sz="1200" b="0" i="0" u="none" strike="noStrike">
                <a:solidFill>
                  <a:srgbClr val="000000"/>
                </a:solidFill>
                <a:latin typeface="HY그래픽M"/>
                <a:ea typeface="HY그래픽M"/>
                <a:cs typeface="함초롬돋움"/>
              </a:rPr>
              <a:t>년</a:t>
            </a:r>
            <a:r>
              <a:rPr lang="EN-US" sz="1200" b="0" i="0" u="none" strike="noStrike">
                <a:solidFill>
                  <a:srgbClr val="000000"/>
                </a:solidFill>
                <a:latin typeface="HY그래픽M"/>
                <a:ea typeface="HY그래픽M"/>
                <a:cs typeface="함초롬돋움"/>
              </a:rPr>
              <a:t>)</a:t>
            </a:r>
            <a:r>
              <a:rPr lang="EN-US" sz="1200" b="1" i="0" u="none" strike="noStrike">
                <a:solidFill>
                  <a:srgbClr val="000000"/>
                </a:solidFill>
                <a:latin typeface="HY그래픽M"/>
                <a:ea typeface="HY그래픽M"/>
                <a:cs typeface="함초롬돋움"/>
              </a:rPr>
              <a:t>&gt;</a:t>
            </a:r>
            <a:endParaRPr lang="ko-KR" altLang="en-US" sz="1200">
              <a:latin typeface="HY그래픽M"/>
              <a:ea typeface="HY그래픽M"/>
            </a:endParaRPr>
          </a:p>
        </p:txBody>
      </p:sp>
      <p:graphicFrame>
        <p:nvGraphicFramePr>
          <p:cNvPr id="150" name="표 1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435912"/>
              </p:ext>
            </p:extLst>
          </p:nvPr>
        </p:nvGraphicFramePr>
        <p:xfrm>
          <a:off x="6998528" y="4295816"/>
          <a:ext cx="5076952" cy="1348170"/>
        </p:xfrm>
        <a:graphic>
          <a:graphicData uri="http://schemas.openxmlformats.org/drawingml/2006/table">
            <a:tbl>
              <a:tblPr firstRow="1" bandRow="1"/>
              <a:tblGrid>
                <a:gridCol w="961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2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155"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구분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D4E9E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수준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D4E9E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추정인구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D4E9E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456">
                <a:tc>
                  <a:txBody>
                    <a:bodyPr/>
                    <a:lstStyle/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비문해자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기본적인</a:t>
                      </a:r>
                      <a:r>
                        <a:rPr sz="11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1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읽기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, </a:t>
                      </a:r>
                      <a:r>
                        <a:rPr sz="1100" b="1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쓰기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, </a:t>
                      </a:r>
                      <a:r>
                        <a:rPr sz="1100" b="1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셈하기</a:t>
                      </a:r>
                      <a:r>
                        <a:rPr sz="1100" b="1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1" i="0" u="none" strike="noStrike" dirty="0" err="1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불가</a:t>
                      </a:r>
                      <a:endParaRPr sz="1100" b="1" i="0" u="none" strike="noStrike" dirty="0">
                        <a:solidFill>
                          <a:srgbClr val="289B6E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초등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1~2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학년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학습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필요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)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약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200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만명</a:t>
                      </a:r>
                    </a:p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총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인구의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4.5%)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456">
                <a:tc>
                  <a:txBody>
                    <a:bodyPr/>
                    <a:lstStyle/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저문해자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읽기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, </a:t>
                      </a: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쓰기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, </a:t>
                      </a: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셈하기 생활 활용 </a:t>
                      </a:r>
                      <a:r>
                        <a:rPr sz="1100" b="1" i="0" u="none" strike="noStrike">
                          <a:solidFill>
                            <a:srgbClr val="289B6E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미흡</a:t>
                      </a:r>
                    </a:p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</a:t>
                      </a: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초등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3~6</a:t>
                      </a: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학년 학습 필요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)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약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185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만명</a:t>
                      </a:r>
                    </a:p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총 </a:t>
                      </a:r>
                      <a:r>
                        <a:rPr sz="11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인구의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4.2%)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E8C486B-EF4C-272D-1310-B19520C46FE4}"/>
              </a:ext>
            </a:extLst>
          </p:cNvPr>
          <p:cNvSpPr txBox="1"/>
          <p:nvPr/>
        </p:nvSpPr>
        <p:spPr>
          <a:xfrm>
            <a:off x="236737" y="777656"/>
            <a:ext cx="11413725" cy="2297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성인문해교육 지속 확대 및 다양화</a:t>
            </a: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문해교육 지원대상을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비문해자에서 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저문해자까지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지속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확대하고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가정 내에서도 활용할 수 있는 교육자료 등 개발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지원인원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: (’23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약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8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만명 →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(’27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 목표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약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20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만명</a:t>
            </a:r>
            <a:endParaRPr lang="ko-KR" alt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맞춤형 문해교육 프로그램 개발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 성인문해 능력조사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실시                            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외국의 성인문해교육</a:t>
            </a:r>
            <a:endParaRPr lang="ko-KR" alt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문자해득에서 국민 기초생활능력 향상을 위한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생활 문해교육까지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확장</a:t>
            </a:r>
          </a:p>
          <a:p>
            <a:pPr marL="231189" lvl="0" indent="-231189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우리사회의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필수 생활 문해교육을 발굴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하고 관련 프로그램 개발 추진</a:t>
            </a:r>
            <a:endParaRPr lang="ko-KR" alt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CCC7E-F72C-9602-E5CB-004E8B60BED9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직선 연결선 24"/>
          <p:cNvCxnSpPr/>
          <p:nvPr/>
        </p:nvCxnSpPr>
        <p:spPr>
          <a:xfrm flipV="1">
            <a:off x="18662" y="541238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3</a:t>
            </a:fld>
            <a:endParaRPr lang="en-US" altLang="en-US" dirty="0"/>
          </a:p>
        </p:txBody>
      </p:sp>
      <p:sp>
        <p:nvSpPr>
          <p:cNvPr id="3" name="대각선 방향의 모서리가 잘린 사각형 5">
            <a:extLst>
              <a:ext uri="{FF2B5EF4-FFF2-40B4-BE49-F238E27FC236}">
                <a16:creationId xmlns:a16="http://schemas.microsoft.com/office/drawing/2014/main" id="{62E7B584-DCF9-85B9-95B0-C6267109FD47}"/>
              </a:ext>
            </a:extLst>
          </p:cNvPr>
          <p:cNvSpPr/>
          <p:nvPr/>
        </p:nvSpPr>
        <p:spPr>
          <a:xfrm>
            <a:off x="569535" y="2012668"/>
            <a:ext cx="4814228" cy="624899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01  </a:t>
            </a:r>
            <a:r>
              <a:rPr lang="ko-KR" altLang="en-US" b="1" dirty="0">
                <a:solidFill>
                  <a:schemeClr val="tx1"/>
                </a:solidFill>
              </a:rPr>
              <a:t>연구용역 과업 개요                      </a:t>
            </a:r>
            <a:r>
              <a:rPr lang="en-US" altLang="ko-KR" b="1" dirty="0">
                <a:solidFill>
                  <a:schemeClr val="tx1"/>
                </a:solidFill>
              </a:rPr>
              <a:t>4p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4" name="대각선 방향의 모서리가 잘린 사각형 6">
            <a:extLst>
              <a:ext uri="{FF2B5EF4-FFF2-40B4-BE49-F238E27FC236}">
                <a16:creationId xmlns:a16="http://schemas.microsoft.com/office/drawing/2014/main" id="{FFAA943B-9C8C-732E-2257-DBA7FD1F1319}"/>
              </a:ext>
            </a:extLst>
          </p:cNvPr>
          <p:cNvSpPr/>
          <p:nvPr/>
        </p:nvSpPr>
        <p:spPr>
          <a:xfrm>
            <a:off x="569535" y="2832147"/>
            <a:ext cx="4814228" cy="624899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02  </a:t>
            </a:r>
            <a:r>
              <a:rPr lang="ko-KR" altLang="en-US" b="1" dirty="0">
                <a:solidFill>
                  <a:schemeClr val="tx1"/>
                </a:solidFill>
              </a:rPr>
              <a:t>평생학습 정책 및 필요성               </a:t>
            </a:r>
            <a:r>
              <a:rPr lang="en-US" altLang="ko-KR" b="1" dirty="0">
                <a:solidFill>
                  <a:schemeClr val="tx1"/>
                </a:solidFill>
              </a:rPr>
              <a:t>5p</a:t>
            </a:r>
            <a:r>
              <a:rPr lang="ko-KR" altLang="en-US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대각선 방향의 모서리가 잘린 사각형 7">
            <a:extLst>
              <a:ext uri="{FF2B5EF4-FFF2-40B4-BE49-F238E27FC236}">
                <a16:creationId xmlns:a16="http://schemas.microsoft.com/office/drawing/2014/main" id="{0FCB5B92-6574-FCD1-4898-0C923F5C941F}"/>
              </a:ext>
            </a:extLst>
          </p:cNvPr>
          <p:cNvSpPr/>
          <p:nvPr/>
        </p:nvSpPr>
        <p:spPr>
          <a:xfrm>
            <a:off x="569534" y="941348"/>
            <a:ext cx="10959255" cy="774210"/>
          </a:xfrm>
          <a:prstGeom prst="snip2Diag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200" b="1" dirty="0">
                <a:latin typeface="Bodoni MT Black" panose="02070A03080606020203" pitchFamily="18" charset="0"/>
              </a:rPr>
              <a:t>목   차</a:t>
            </a:r>
            <a:endParaRPr lang="ko-KR" altLang="en-US" sz="2200" b="1" dirty="0"/>
          </a:p>
        </p:txBody>
      </p:sp>
      <p:sp>
        <p:nvSpPr>
          <p:cNvPr id="6" name="대각선 방향의 모서리가 잘린 사각형 5">
            <a:extLst>
              <a:ext uri="{FF2B5EF4-FFF2-40B4-BE49-F238E27FC236}">
                <a16:creationId xmlns:a16="http://schemas.microsoft.com/office/drawing/2014/main" id="{DA7FDC14-34B0-8017-3637-A35F5B085ED6}"/>
              </a:ext>
            </a:extLst>
          </p:cNvPr>
          <p:cNvSpPr/>
          <p:nvPr/>
        </p:nvSpPr>
        <p:spPr>
          <a:xfrm>
            <a:off x="569534" y="3651626"/>
            <a:ext cx="4814229" cy="624899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03  </a:t>
            </a:r>
            <a:r>
              <a:rPr lang="ko-KR" altLang="en-US" b="1" dirty="0">
                <a:solidFill>
                  <a:schemeClr val="tx1"/>
                </a:solidFill>
              </a:rPr>
              <a:t>평생교육 정책변화 검토               </a:t>
            </a:r>
            <a:r>
              <a:rPr lang="en-US" altLang="ko-KR" b="1" dirty="0">
                <a:solidFill>
                  <a:schemeClr val="tx1"/>
                </a:solidFill>
              </a:rPr>
              <a:t>13p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7" name="대각선 방향의 모서리가 잘린 사각형 6">
            <a:extLst>
              <a:ext uri="{FF2B5EF4-FFF2-40B4-BE49-F238E27FC236}">
                <a16:creationId xmlns:a16="http://schemas.microsoft.com/office/drawing/2014/main" id="{427178C9-6462-91C1-5EB1-8145BCAE8A24}"/>
              </a:ext>
            </a:extLst>
          </p:cNvPr>
          <p:cNvSpPr/>
          <p:nvPr/>
        </p:nvSpPr>
        <p:spPr>
          <a:xfrm>
            <a:off x="569534" y="4471105"/>
            <a:ext cx="4814229" cy="624899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04 </a:t>
            </a:r>
            <a:r>
              <a:rPr lang="ko-KR" altLang="en-US" b="1" dirty="0">
                <a:solidFill>
                  <a:schemeClr val="tx1"/>
                </a:solidFill>
              </a:rPr>
              <a:t>목포시 평생학습 추진현황             </a:t>
            </a:r>
            <a:r>
              <a:rPr lang="en-US" altLang="ko-KR" b="1" dirty="0">
                <a:solidFill>
                  <a:schemeClr val="tx1"/>
                </a:solidFill>
              </a:rPr>
              <a:t>36p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" name="대각선 방향의 모서리가 잘린 사각형 6">
            <a:extLst>
              <a:ext uri="{FF2B5EF4-FFF2-40B4-BE49-F238E27FC236}">
                <a16:creationId xmlns:a16="http://schemas.microsoft.com/office/drawing/2014/main" id="{9C7BCFA1-C5EA-EEEF-8046-B612E2D26768}"/>
              </a:ext>
            </a:extLst>
          </p:cNvPr>
          <p:cNvSpPr/>
          <p:nvPr/>
        </p:nvSpPr>
        <p:spPr>
          <a:xfrm>
            <a:off x="5654351" y="2012668"/>
            <a:ext cx="5874438" cy="624899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06  </a:t>
            </a:r>
            <a:r>
              <a:rPr lang="ko-KR" altLang="en-US" b="1" dirty="0">
                <a:solidFill>
                  <a:schemeClr val="tx1"/>
                </a:solidFill>
              </a:rPr>
              <a:t>목포시 평생학습관 후보지 평가                  </a:t>
            </a:r>
            <a:r>
              <a:rPr lang="en-US" altLang="ko-KR" b="1" dirty="0">
                <a:solidFill>
                  <a:schemeClr val="tx1"/>
                </a:solidFill>
              </a:rPr>
              <a:t>65p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0" name="대각선 방향의 모서리가 잘린 사각형 5">
            <a:extLst>
              <a:ext uri="{FF2B5EF4-FFF2-40B4-BE49-F238E27FC236}">
                <a16:creationId xmlns:a16="http://schemas.microsoft.com/office/drawing/2014/main" id="{DDA912E8-121E-83C1-6DBD-EC6B27AD1F14}"/>
              </a:ext>
            </a:extLst>
          </p:cNvPr>
          <p:cNvSpPr/>
          <p:nvPr/>
        </p:nvSpPr>
        <p:spPr>
          <a:xfrm>
            <a:off x="5654351" y="2832147"/>
            <a:ext cx="5874438" cy="624899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07 </a:t>
            </a:r>
            <a:r>
              <a:rPr lang="ko-KR" altLang="en-US" b="1" dirty="0">
                <a:solidFill>
                  <a:schemeClr val="tx1"/>
                </a:solidFill>
              </a:rPr>
              <a:t>국내 외 사례분석                                     </a:t>
            </a:r>
            <a:r>
              <a:rPr lang="en-US" altLang="ko-KR" b="1" dirty="0">
                <a:solidFill>
                  <a:schemeClr val="tx1"/>
                </a:solidFill>
              </a:rPr>
              <a:t>69p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1" name="대각선 방향의 모서리가 잘린 사각형 6">
            <a:extLst>
              <a:ext uri="{FF2B5EF4-FFF2-40B4-BE49-F238E27FC236}">
                <a16:creationId xmlns:a16="http://schemas.microsoft.com/office/drawing/2014/main" id="{0AA648C3-0482-6D1B-A698-D9A860CC024C}"/>
              </a:ext>
            </a:extLst>
          </p:cNvPr>
          <p:cNvSpPr/>
          <p:nvPr/>
        </p:nvSpPr>
        <p:spPr>
          <a:xfrm>
            <a:off x="5654350" y="3649424"/>
            <a:ext cx="5874438" cy="624899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08 </a:t>
            </a:r>
            <a:r>
              <a:rPr lang="ko-KR" altLang="en-US" b="1" dirty="0">
                <a:solidFill>
                  <a:schemeClr val="tx1"/>
                </a:solidFill>
              </a:rPr>
              <a:t>목포시 평생학습관 운영체계 및 방안            </a:t>
            </a:r>
            <a:r>
              <a:rPr lang="en-US" altLang="ko-KR" b="1" dirty="0">
                <a:solidFill>
                  <a:schemeClr val="tx1"/>
                </a:solidFill>
              </a:rPr>
              <a:t>89p  </a:t>
            </a:r>
            <a:r>
              <a:rPr lang="ko-KR" altLang="en-US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대각선 방향의 모서리가 잘린 사각형 5">
            <a:extLst>
              <a:ext uri="{FF2B5EF4-FFF2-40B4-BE49-F238E27FC236}">
                <a16:creationId xmlns:a16="http://schemas.microsoft.com/office/drawing/2014/main" id="{072D185A-611C-2D33-2324-BCBA3D611AD4}"/>
              </a:ext>
            </a:extLst>
          </p:cNvPr>
          <p:cNvSpPr/>
          <p:nvPr/>
        </p:nvSpPr>
        <p:spPr>
          <a:xfrm>
            <a:off x="569535" y="5290584"/>
            <a:ext cx="4814228" cy="624899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05 </a:t>
            </a:r>
            <a:r>
              <a:rPr lang="ko-KR" altLang="en-US" b="1" dirty="0">
                <a:solidFill>
                  <a:schemeClr val="tx1"/>
                </a:solidFill>
              </a:rPr>
              <a:t>집단심층면접 조사결과 분석          </a:t>
            </a:r>
            <a:r>
              <a:rPr lang="en-US" altLang="ko-KR" b="1" dirty="0">
                <a:solidFill>
                  <a:schemeClr val="tx1"/>
                </a:solidFill>
              </a:rPr>
              <a:t>48p</a:t>
            </a:r>
            <a:r>
              <a:rPr lang="ko-KR" altLang="en-US" b="1" dirty="0">
                <a:solidFill>
                  <a:schemeClr val="tx1"/>
                </a:solidFill>
              </a:rPr>
              <a:t> </a:t>
            </a:r>
            <a:r>
              <a:rPr lang="en-US" altLang="ko-KR" b="1" dirty="0">
                <a:solidFill>
                  <a:schemeClr val="tx1"/>
                </a:solidFill>
              </a:rPr>
              <a:t> 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2" name="대각선 방향의 모서리가 잘린 사각형 5">
            <a:extLst>
              <a:ext uri="{FF2B5EF4-FFF2-40B4-BE49-F238E27FC236}">
                <a16:creationId xmlns:a16="http://schemas.microsoft.com/office/drawing/2014/main" id="{D820B971-8E1E-CE86-897E-26DA54FAB306}"/>
              </a:ext>
            </a:extLst>
          </p:cNvPr>
          <p:cNvSpPr/>
          <p:nvPr/>
        </p:nvSpPr>
        <p:spPr>
          <a:xfrm>
            <a:off x="5654350" y="4466701"/>
            <a:ext cx="5874440" cy="624899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09 </a:t>
            </a:r>
            <a:r>
              <a:rPr lang="ko-KR" altLang="en-US" b="1" dirty="0">
                <a:solidFill>
                  <a:schemeClr val="tx1"/>
                </a:solidFill>
              </a:rPr>
              <a:t>목포시 평생학습관 운영예산 및 교육과정     </a:t>
            </a:r>
            <a:r>
              <a:rPr lang="en-US" altLang="ko-KR" b="1" dirty="0">
                <a:solidFill>
                  <a:schemeClr val="tx1"/>
                </a:solidFill>
              </a:rPr>
              <a:t>109p 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3" name="대각선 방향의 모서리가 잘린 사각형 6">
            <a:extLst>
              <a:ext uri="{FF2B5EF4-FFF2-40B4-BE49-F238E27FC236}">
                <a16:creationId xmlns:a16="http://schemas.microsoft.com/office/drawing/2014/main" id="{ACDE8502-55E6-DF7E-0BC1-2323FA8A09A1}"/>
              </a:ext>
            </a:extLst>
          </p:cNvPr>
          <p:cNvSpPr/>
          <p:nvPr/>
        </p:nvSpPr>
        <p:spPr>
          <a:xfrm>
            <a:off x="5654351" y="5288657"/>
            <a:ext cx="5840594" cy="624899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10 </a:t>
            </a:r>
            <a:r>
              <a:rPr lang="ko-KR" altLang="en-US" b="1" dirty="0">
                <a:solidFill>
                  <a:schemeClr val="tx1"/>
                </a:solidFill>
              </a:rPr>
              <a:t>향후 일정                                             </a:t>
            </a:r>
            <a:r>
              <a:rPr lang="en-US" altLang="ko-KR" b="1" dirty="0">
                <a:solidFill>
                  <a:schemeClr val="tx1"/>
                </a:solidFill>
              </a:rPr>
              <a:t>121p  </a:t>
            </a:r>
            <a:r>
              <a:rPr lang="ko-KR" altLang="en-US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직사각형 17">
            <a:extLst>
              <a:ext uri="{FF2B5EF4-FFF2-40B4-BE49-F238E27FC236}">
                <a16:creationId xmlns:a16="http://schemas.microsoft.com/office/drawing/2014/main" id="{2DD57EFB-2F4A-41F7-2D86-7B663B7E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462ABB0-C8BD-BD44-E987-56F6A054CC23}"/>
              </a:ext>
            </a:extLst>
          </p:cNvPr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123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30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121964" y="845356"/>
            <a:ext cx="11833298" cy="225087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spc="-3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북한이탈주민</a:t>
            </a:r>
            <a:r>
              <a:rPr lang="EN-US" b="1" i="0" u="none" strike="noStrike" spc="-3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b="1" i="0" u="none" strike="noStrike" spc="-3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재외동포</a:t>
            </a:r>
            <a:r>
              <a:rPr lang="EN-US" b="1" i="0" u="none" strike="noStrike" spc="-3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b="1" i="0" u="none" strike="noStrike" spc="-3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다문화가족의</a:t>
            </a:r>
            <a:r>
              <a:rPr b="1" i="0" u="none" strike="noStrike" spc="-3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spc="-3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1" i="0" u="none" strike="noStrike" spc="-3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spc="-3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지원</a:t>
            </a:r>
            <a:r>
              <a:rPr b="1" i="0" u="none" strike="noStrike" spc="-3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spc="-3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강화</a:t>
            </a:r>
            <a:endParaRPr sz="1600" b="1" i="0" u="none" strike="noStrike" spc="-3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지자체와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대학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등을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연계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하여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북한이탈주민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재외동포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다문화가족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고도화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한국사회에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적응력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향상이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가족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단위로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이루어질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있도록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학부모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학생을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함께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지원하는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프로그램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개발</a:t>
            </a: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CI Poppy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K-MOOC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온라인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콘텐츠에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외국어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자막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더빙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서비스를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제공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635000" lvl="0" indent="-635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AI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기반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외국어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자동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통・번역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시스템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도입으로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외국어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지원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대폭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강화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평생학습센터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도서관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등에서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북한이탈주민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다문화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가족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전담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제공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</p:txBody>
      </p:sp>
      <p:sp>
        <p:nvSpPr>
          <p:cNvPr id="155" name="가로 글상자 154"/>
          <p:cNvSpPr txBox="1"/>
          <p:nvPr/>
        </p:nvSpPr>
        <p:spPr>
          <a:xfrm>
            <a:off x="8235888" y="3103721"/>
            <a:ext cx="3719374" cy="325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0" u="none" strike="noStrike" dirty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&lt; </a:t>
            </a:r>
            <a:r>
              <a:rPr sz="1200" b="1" i="0" u="none" strike="noStrike" dirty="0" err="1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북한이탈주민</a:t>
            </a:r>
            <a:r>
              <a:rPr lang="EN-US" sz="1200" b="1" i="0" u="none" strike="noStrike" dirty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, </a:t>
            </a:r>
            <a:r>
              <a:rPr sz="1200" b="1" i="0" u="none" strike="noStrike" dirty="0" err="1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재외동포</a:t>
            </a:r>
            <a:r>
              <a:rPr lang="EN-US" sz="1200" b="1" i="0" u="none" strike="noStrike" dirty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, </a:t>
            </a:r>
            <a:r>
              <a:rPr sz="1200" b="1" i="0" u="none" strike="noStrike" dirty="0" err="1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다문화가족</a:t>
            </a:r>
            <a:r>
              <a:rPr sz="1200" b="1" i="0" u="none" strike="noStrike" dirty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수 </a:t>
            </a:r>
            <a:r>
              <a:rPr sz="1200" b="1" i="0" u="none" strike="noStrike" dirty="0" err="1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현황</a:t>
            </a:r>
            <a:r>
              <a:rPr lang="en-US" altLang="ko-KR" sz="1200" b="1" i="0" u="none" strike="noStrike" dirty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&gt;</a:t>
            </a:r>
          </a:p>
        </p:txBody>
      </p:sp>
      <p:graphicFrame>
        <p:nvGraphicFramePr>
          <p:cNvPr id="156" name="표 155"/>
          <p:cNvGraphicFramePr>
            <a:graphicFrameLocks noGrp="1"/>
          </p:cNvGraphicFramePr>
          <p:nvPr/>
        </p:nvGraphicFramePr>
        <p:xfrm>
          <a:off x="7389845" y="3446813"/>
          <a:ext cx="4565418" cy="1164082"/>
        </p:xfrm>
        <a:graphic>
          <a:graphicData uri="http://schemas.openxmlformats.org/drawingml/2006/table">
            <a:tbl>
              <a:tblPr firstRow="1" bandRow="1"/>
              <a:tblGrid>
                <a:gridCol w="1521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061"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북한이탈주민 수</a:t>
                      </a:r>
                    </a:p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(’22.6</a:t>
                      </a:r>
                      <a:r>
                        <a:rPr sz="9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월 기준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)</a:t>
                      </a:r>
                    </a:p>
                  </a:txBody>
                  <a:tcPr anchor="ctr">
                    <a:lnL w="0">
                      <a:noFill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D4E9E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재외동포 수</a:t>
                      </a:r>
                    </a:p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(’20</a:t>
                      </a:r>
                      <a:r>
                        <a:rPr sz="9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 기준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)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D4E9E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다문화가족 수</a:t>
                      </a:r>
                    </a:p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(’21</a:t>
                      </a:r>
                      <a:r>
                        <a:rPr sz="9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년 기준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)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D4E9E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824">
                <a:tc>
                  <a:txBody>
                    <a:bodyPr/>
                    <a:lstStyle/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33,834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명</a:t>
                      </a:r>
                    </a:p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</a:t>
                      </a:r>
                      <a:r>
                        <a:rPr sz="9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남성</a:t>
                      </a:r>
                      <a:r>
                        <a:rPr sz="9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28%, </a:t>
                      </a:r>
                      <a:r>
                        <a:rPr sz="9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여성</a:t>
                      </a:r>
                      <a:r>
                        <a:rPr sz="9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72%)</a:t>
                      </a:r>
                    </a:p>
                  </a:txBody>
                  <a:tcPr anchor="ctr">
                    <a:lnL w="0">
                      <a:noFill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7,325,143</a:t>
                      </a: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명</a:t>
                      </a:r>
                    </a:p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</a:t>
                      </a:r>
                      <a:r>
                        <a:rPr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美</a:t>
                      </a:r>
                      <a:r>
                        <a:rPr lang="EN-US"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(263</a:t>
                      </a:r>
                      <a:r>
                        <a:rPr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만</a:t>
                      </a:r>
                      <a:r>
                        <a:rPr lang="EN-US"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), </a:t>
                      </a:r>
                      <a:r>
                        <a:rPr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中</a:t>
                      </a:r>
                      <a:r>
                        <a:rPr lang="EN-US"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(235</a:t>
                      </a:r>
                      <a:r>
                        <a:rPr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만</a:t>
                      </a:r>
                      <a:r>
                        <a:rPr lang="EN-US"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), </a:t>
                      </a:r>
                      <a:r>
                        <a:rPr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日</a:t>
                      </a:r>
                      <a:r>
                        <a:rPr lang="EN-US"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(82</a:t>
                      </a:r>
                      <a:r>
                        <a:rPr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만</a:t>
                      </a:r>
                      <a:r>
                        <a:rPr lang="EN-US" sz="900" b="0" i="0" u="none" strike="noStrike" spc="-5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))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385,219</a:t>
                      </a:r>
                      <a:r>
                        <a:rPr sz="11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가구</a:t>
                      </a:r>
                    </a:p>
                    <a:p>
                      <a:pPr lv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0" i="0" u="none" strike="noStrike" spc="-15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</a:t>
                      </a:r>
                      <a:r>
                        <a:rPr sz="900" b="0" i="0" u="none" strike="noStrike" spc="-15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귀화자</a:t>
                      </a:r>
                      <a:r>
                        <a:rPr sz="900" b="0" i="0" u="none" strike="noStrike" spc="-15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lang="EN-US" sz="900" b="0" i="0" u="none" strike="noStrike" spc="-15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42.3%, </a:t>
                      </a:r>
                      <a:r>
                        <a:rPr sz="900" b="0" i="0" u="none" strike="noStrike" spc="-150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결혼이민자</a:t>
                      </a:r>
                      <a:r>
                        <a:rPr sz="900" b="0" i="0" u="none" strike="noStrike" spc="-15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lang="EN-US" sz="900" b="0" i="0" u="none" strike="noStrike" spc="-150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37.9%)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7" name="그림 156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7389844" y="4990674"/>
            <a:ext cx="4565418" cy="108343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가로 글상자 157"/>
          <p:cNvSpPr txBox="1"/>
          <p:nvPr/>
        </p:nvSpPr>
        <p:spPr>
          <a:xfrm>
            <a:off x="7584084" y="4659162"/>
            <a:ext cx="4163258" cy="377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&lt;</a:t>
            </a:r>
            <a:r>
              <a:rPr sz="1200" b="1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대학・직업계고 등과 연계한 평생학습 프로그램 고도</a:t>
            </a:r>
            <a:r>
              <a:rPr lang="ko-KR" altLang="en-US" sz="1200" b="1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화</a:t>
            </a:r>
            <a:r>
              <a:rPr lang="en-US" altLang="ko-KR" sz="1200" b="1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&gt;</a:t>
            </a:r>
            <a:endParaRPr sz="1200" b="1" i="0" u="none" strike="noStrike">
              <a:solidFill>
                <a:srgbClr val="000000"/>
              </a:solidFill>
              <a:latin typeface="함초롬돋움"/>
              <a:ea typeface="함초롬돋움"/>
              <a:cs typeface="함초롬돋움"/>
            </a:endParaRPr>
          </a:p>
        </p:txBody>
      </p:sp>
      <p:graphicFrame>
        <p:nvGraphicFramePr>
          <p:cNvPr id="159" name="표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894129"/>
              </p:ext>
            </p:extLst>
          </p:nvPr>
        </p:nvGraphicFramePr>
        <p:xfrm>
          <a:off x="230928" y="3629944"/>
          <a:ext cx="7044624" cy="2421232"/>
        </p:xfrm>
        <a:graphic>
          <a:graphicData uri="http://schemas.openxmlformats.org/drawingml/2006/table">
            <a:tbl>
              <a:tblPr firstRow="1" bandRow="1"/>
              <a:tblGrid>
                <a:gridCol w="1008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5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702">
                <a:tc>
                  <a:txBody>
                    <a:bodyPr/>
                    <a:lstStyle/>
                    <a:p>
                      <a:pPr marL="254000" lvl="0" indent="-254000"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300" b="1" i="0" u="none" strike="noStrike">
                          <a:solidFill>
                            <a:srgbClr val="FFFFFF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구분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1E393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54000" lvl="0" indent="-254000"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300" b="1" i="0" u="none" strike="noStrike">
                          <a:solidFill>
                            <a:srgbClr val="FFFFFF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지원내용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1E393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131">
                <a:tc>
                  <a:txBody>
                    <a:bodyPr/>
                    <a:lstStyle/>
                    <a:p>
                      <a:pPr marL="457200" lvl="0" indent="-457200"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북한이탈주민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54000" lvl="0" indent="-254000"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중・고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및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국립대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등록금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면제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,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사립대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50%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보조</a:t>
                      </a:r>
                      <a:endParaRPr sz="12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  <a:p>
                      <a:pPr marL="254000" lvl="0" indent="-254000"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탈북청소년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학습지원을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위한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대안학교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운영・지원</a:t>
                      </a:r>
                      <a:endParaRPr sz="12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  <a:p>
                      <a:pPr marL="139700" lvl="0" indent="-139700"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사회적응교육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실시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및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수료자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전문교육과정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운영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하나원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)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448">
                <a:tc>
                  <a:txBody>
                    <a:bodyPr/>
                    <a:lstStyle/>
                    <a:p>
                      <a:pPr marL="457200" lvl="0" indent="-457200"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재외동포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0" lvl="0" indent="-139700"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∙한글학교 육성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, </a:t>
                      </a: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한국어 집중연수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, </a:t>
                      </a: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교육자료 개발 등 지원</a:t>
                      </a:r>
                    </a:p>
                    <a:p>
                      <a:pPr marL="139700" lvl="0" indent="-139700"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∙차세대 리더 육성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, </a:t>
                      </a: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문화・역사체험 교육 등 지원</a:t>
                      </a:r>
                    </a:p>
                    <a:p>
                      <a:pPr marL="139700" lvl="0" indent="-139700"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∙재외동포 정체성 함양 및 글로벌 한민족 네트워크 거점인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재외동포교육문화센터 건립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  <a:p>
                      <a:pPr marL="139700" lvl="0" indent="-139700"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  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</a:t>
                      </a:r>
                      <a:r>
                        <a:rPr sz="10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재외동포재단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-</a:t>
                      </a:r>
                      <a:r>
                        <a:rPr sz="10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서울대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-</a:t>
                      </a:r>
                      <a:r>
                        <a:rPr sz="10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시흥시 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MOU)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951">
                <a:tc>
                  <a:txBody>
                    <a:bodyPr/>
                    <a:lstStyle/>
                    <a:p>
                      <a:pPr marL="457200" lvl="0" indent="-457200" algn="ctr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다문화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 </a:t>
                      </a:r>
                      <a:r>
                        <a:rPr sz="1100" b="0" i="0" u="none" strike="noStrike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  <a:cs typeface="HY헤드라인M"/>
                        </a:rPr>
                        <a:t>가정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0" lvl="0" indent="-139700" algn="just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다문화가족지원센터를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통해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,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사회적응교육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,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한국어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교육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및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자립지원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등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제공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및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방문・원격교육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등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지원</a:t>
                      </a:r>
                      <a:endParaRPr sz="1200" b="0" i="0" u="none" strike="noStrike" dirty="0">
                        <a:solidFill>
                          <a:srgbClr val="000000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1F8F5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0" name="가로 글상자 159"/>
          <p:cNvSpPr txBox="1"/>
          <p:nvPr/>
        </p:nvSpPr>
        <p:spPr>
          <a:xfrm>
            <a:off x="1459041" y="3186115"/>
            <a:ext cx="414865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0" i="0" u="none" strike="noStrike" dirty="0" err="1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북한이탈주민</a:t>
            </a:r>
            <a:r>
              <a:rPr lang="EN-US" sz="1200" b="0" i="0" u="none" strike="noStrike" dirty="0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, </a:t>
            </a:r>
            <a:r>
              <a:rPr sz="1200" b="0" i="0" u="none" strike="noStrike" dirty="0" err="1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재외동포</a:t>
            </a:r>
            <a:r>
              <a:rPr lang="EN-US" sz="1200" b="0" i="0" u="none" strike="noStrike" dirty="0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, </a:t>
            </a:r>
            <a:r>
              <a:rPr sz="1200" b="0" i="0" u="none" strike="noStrike" dirty="0" err="1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다문화가족</a:t>
            </a:r>
            <a:r>
              <a:rPr sz="1200" b="0" i="0" u="none" strike="noStrike" dirty="0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sz="1200" b="0" i="0" u="none" strike="noStrike" dirty="0" err="1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관련</a:t>
            </a:r>
            <a:r>
              <a:rPr sz="1200" b="0" i="0" u="none" strike="noStrike" dirty="0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sz="1200" b="0" i="0" u="none" strike="noStrike" dirty="0" err="1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평생학습</a:t>
            </a:r>
            <a:r>
              <a:rPr sz="1200" b="0" i="0" u="none" strike="noStrike" dirty="0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 </a:t>
            </a:r>
            <a:r>
              <a:rPr sz="1200" b="0" i="0" u="none" strike="noStrike" dirty="0" err="1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정책</a:t>
            </a:r>
            <a:r>
              <a:rPr lang="en-US" altLang="ko-KR" sz="1200" b="0" i="0" u="none" strike="noStrike" dirty="0">
                <a:solidFill>
                  <a:srgbClr val="000000"/>
                </a:solidFill>
                <a:latin typeface="HY헤드라인M"/>
                <a:ea typeface="HY헤드라인M"/>
                <a:cs typeface="HY헤드라인M"/>
              </a:rPr>
              <a:t>&gt;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4460B7-30D3-D538-ACB1-6B6F091DADBD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31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363906" y="848280"/>
            <a:ext cx="6746034" cy="516917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국가</a:t>
            </a:r>
            <a:r>
              <a:rPr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학습경험인정제</a:t>
            </a:r>
            <a:r>
              <a:rPr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ko-KR" altLang="en-US"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도입</a:t>
            </a: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경력만으로도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학력을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인정받을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있는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직업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사회경력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등을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학력으로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인정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제도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도입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다른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학습경험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없이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직업경력만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가지고도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학력을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인정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받고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학위를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발급받을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학습경험인정제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마련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44500" lvl="0" indent="-444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-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학력은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전문학사</a:t>
            </a:r>
            <a:r>
              <a:rPr lang="EN-US"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학사</a:t>
            </a:r>
            <a:r>
              <a:rPr lang="EN-US"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석사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까지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인정</a:t>
            </a:r>
            <a:r>
              <a:rPr lang="EN-US"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그에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미치지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못할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때도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학점으로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인정</a:t>
            </a:r>
            <a:endParaRPr lang="EN-US" sz="14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CI Poppy"/>
            </a:endParaRPr>
          </a:p>
          <a:p>
            <a:pPr marL="444500" lvl="0" indent="-444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 </a:t>
            </a:r>
            <a:r>
              <a:rPr lang="EN-US"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(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예</a:t>
            </a:r>
            <a:r>
              <a:rPr lang="EN-US"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: 60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학점 </a:t>
            </a:r>
            <a:r>
              <a:rPr sz="14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인정</a:t>
            </a:r>
            <a:r>
              <a:rPr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</a:t>
            </a:r>
            <a:r>
              <a:rPr lang="EN-US" sz="14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)</a:t>
            </a:r>
          </a:p>
          <a:p>
            <a:pPr marL="482600" lvl="0" indent="-482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인정받은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학점은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학점은행제를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통해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계속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학점을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누적할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있게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지원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인정받은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학력에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교육부장관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명의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학위를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수여하고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편입학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상급학교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진학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사용할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지원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학습경험인정제를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운영하는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전담기관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설립․운영하고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전담기관은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신청․심사․평가․인정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업무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수행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147961" lvl="0" indent="-14796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서류․면접․시험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방법을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활용하여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공정하고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전문성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있는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심사와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평가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시행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</p:txBody>
      </p:sp>
      <p:graphicFrame>
        <p:nvGraphicFramePr>
          <p:cNvPr id="162" name="표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518613"/>
              </p:ext>
            </p:extLst>
          </p:nvPr>
        </p:nvGraphicFramePr>
        <p:xfrm>
          <a:off x="7113397" y="2546667"/>
          <a:ext cx="4714654" cy="1355028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4714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5028">
                <a:tc>
                  <a:txBody>
                    <a:bodyPr/>
                    <a:lstStyle/>
                    <a:p>
                      <a:pPr marL="171360" lvl="0" indent="-17136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/>
                      </a:pPr>
                      <a:r>
                        <a:rPr sz="1200" b="0" i="0" u="none" strike="noStrike" spc="-10" dirty="0" err="1">
                          <a:ln w="9525">
                            <a:solidFill>
                              <a:schemeClr val="dk1"/>
                            </a:solidFill>
                          </a:ln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프랑스는</a:t>
                      </a:r>
                      <a:r>
                        <a:rPr sz="1200" b="0" i="0" u="none" strike="noStrike" spc="-1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lang="EN-US" sz="1200" b="0" i="0" u="none" strike="noStrike" spc="-1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’02</a:t>
                      </a:r>
                      <a:r>
                        <a:rPr sz="1200" b="0" i="0" u="none" strike="noStrike" spc="-1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년부터 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직업경험만으로</a:t>
                      </a:r>
                      <a:r>
                        <a:rPr sz="1200" b="1" i="0" u="none" strike="noStrike" spc="-1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학위나</a:t>
                      </a:r>
                      <a:r>
                        <a:rPr sz="1200" b="1" i="0" u="none" strike="noStrike" spc="-1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자격을</a:t>
                      </a:r>
                      <a:r>
                        <a:rPr sz="1200" b="1" i="0" u="none" strike="noStrike" spc="-1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취득할</a:t>
                      </a:r>
                      <a:r>
                        <a:rPr sz="1200" b="1" i="0" u="none" strike="noStrike" spc="-1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수 </a:t>
                      </a:r>
                      <a:r>
                        <a:rPr sz="1200" b="1" i="0" u="none" strike="noStrike" spc="-10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있는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VAE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(La validation des acquis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I’experience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)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제도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운영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중</a:t>
                      </a:r>
                    </a:p>
                    <a:p>
                      <a:pPr marL="171360" lvl="0" indent="-17136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06~18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년까지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13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년간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VAE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를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통한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학위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HY그래픽M"/>
                          <a:cs typeface="함초롬돋움"/>
                        </a:rPr>
                        <a:t>・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자격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sz="1200" b="0" i="0" u="none" strike="noStrike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취득자</a:t>
                      </a:r>
                      <a:r>
                        <a:rPr sz="1200" b="0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</a:t>
                      </a:r>
                      <a:r>
                        <a:rPr sz="1200" b="1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약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36</a:t>
                      </a:r>
                      <a:r>
                        <a:rPr sz="1200" b="1" i="0" u="none" strike="noStrike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만명</a:t>
                      </a:r>
                    </a:p>
                    <a:p>
                      <a:pPr marL="171360" lvl="0" indent="-17136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/>
                      </a:pPr>
                      <a:r>
                        <a:rPr lang="EN-US" sz="1200" b="0" i="0" u="none" strike="noStrike" spc="-6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18</a:t>
                      </a:r>
                      <a:r>
                        <a:rPr sz="1200" b="0" i="0" u="none" strike="noStrike" spc="-6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년 </a:t>
                      </a:r>
                      <a:r>
                        <a:rPr sz="1200" b="0" i="0" u="none" strike="noStrike" spc="-60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기준</a:t>
                      </a:r>
                      <a:r>
                        <a:rPr lang="EN-US" sz="1200" b="0" i="0" u="none" strike="noStrike" spc="-6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, </a:t>
                      </a:r>
                      <a:r>
                        <a:rPr sz="1200" b="0" i="0" u="none" strike="noStrike" spc="-60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신청자</a:t>
                      </a:r>
                      <a:r>
                        <a:rPr sz="1200" b="0" i="0" u="none" strike="noStrike" spc="-6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중 </a:t>
                      </a:r>
                      <a:r>
                        <a:rPr sz="1200" b="1" i="0" u="none" strike="noStrike" spc="-60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취득율</a:t>
                      </a:r>
                      <a:r>
                        <a:rPr sz="1200" b="1" i="0" u="none" strike="noStrike" spc="-6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약 </a:t>
                      </a:r>
                      <a:r>
                        <a:rPr lang="EN-US" sz="1200" b="1" i="0" u="none" strike="noStrike" spc="-6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38.3%</a:t>
                      </a:r>
                      <a:r>
                        <a:rPr lang="EN-US" sz="1200" b="0" i="0" u="none" strike="noStrike" spc="-6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, </a:t>
                      </a:r>
                      <a:r>
                        <a:rPr sz="1200" b="0" i="0" u="none" strike="noStrike" spc="-60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보건</a:t>
                      </a:r>
                      <a:r>
                        <a:rPr lang="EN-US" sz="1200" b="0" i="0" u="none" strike="noStrike" spc="-6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, </a:t>
                      </a:r>
                      <a:r>
                        <a:rPr sz="1200" b="0" i="0" u="none" strike="noStrike" spc="-60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사회복지</a:t>
                      </a:r>
                      <a:r>
                        <a:rPr sz="1200" b="0" i="0" u="none" strike="noStrike" spc="-6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등 </a:t>
                      </a:r>
                      <a:r>
                        <a:rPr sz="1200" b="0" i="0" u="none" strike="noStrike" spc="-60" dirty="0" err="1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분야</a:t>
                      </a:r>
                      <a:r>
                        <a:rPr sz="1200" b="0" i="0" u="none" strike="noStrike" spc="-6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 활</a:t>
                      </a:r>
                      <a:r>
                        <a:rPr lang="ko-KR" altLang="en-US" sz="1200" b="0" i="0" u="none" strike="noStrike" spc="-60" dirty="0">
                          <a:solidFill>
                            <a:srgbClr val="000000"/>
                          </a:solidFill>
                          <a:latin typeface="HY그래픽M"/>
                          <a:ea typeface="HY그래픽M"/>
                          <a:cs typeface="함초롬돋움"/>
                        </a:rPr>
                        <a:t>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3" name="가로 글상자 162"/>
          <p:cNvSpPr txBox="1"/>
          <p:nvPr/>
        </p:nvSpPr>
        <p:spPr>
          <a:xfrm>
            <a:off x="8406824" y="2073162"/>
            <a:ext cx="2378475" cy="403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프랑스의 </a:t>
            </a:r>
            <a:r>
              <a:rPr lang="EN-US" sz="1200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VAE(</a:t>
            </a:r>
            <a:r>
              <a:rPr sz="1200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경험학습인증제</a:t>
            </a:r>
            <a:r>
              <a:rPr lang="EN-US" sz="1200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)</a:t>
            </a:r>
            <a:endParaRPr lang="ko-KR" altLang="en-US" sz="1200">
              <a:latin typeface="함초롬돋움"/>
              <a:ea typeface="함초롬돋움"/>
              <a:cs typeface="함초롬돋움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69627-1DAB-A9F3-F45B-9C04CAF8C89F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32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3" name="가로 글상자 52"/>
          <p:cNvSpPr txBox="1"/>
          <p:nvPr/>
        </p:nvSpPr>
        <p:spPr>
          <a:xfrm>
            <a:off x="236737" y="7776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389137" y="930056"/>
            <a:ext cx="6096000" cy="51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 defTabSz="914400" rtl="0" eaLnBrk="1" latinLnBrk="1" hangingPunct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sp>
        <p:nvSpPr>
          <p:cNvPr id="68" name="가로 글상자 67"/>
          <p:cNvSpPr txBox="1"/>
          <p:nvPr/>
        </p:nvSpPr>
        <p:spPr>
          <a:xfrm>
            <a:off x="662475" y="1133274"/>
            <a:ext cx="10842173" cy="267618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419100" lvl="0" indent="-4191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포인트제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도입</a:t>
            </a:r>
            <a:endParaRPr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학습이력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누적에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따라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포인트를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적립하고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학습비로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전환하여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사용할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평생학습포인트제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도입</a:t>
            </a: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학습을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이수한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기록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학습을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제공한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기록까지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포인트로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누적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학습자가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자신의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지식・기술을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사회와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공유하는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평생학습사회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유도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원스톱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플랫폼에서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민간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학습지원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서비스와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연계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하여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취업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채용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등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기업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수요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맞춤형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서비스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제공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채용시장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정보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기업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인사정보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민간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정보와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연계하여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AI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유망한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역량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스킬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(skill)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분석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및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최적의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학습추천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개인의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학습이력을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별도의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증명서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출력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없이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원클릭으로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활용처에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자동전송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있도록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지원</a:t>
            </a:r>
            <a:endParaRPr sz="1600"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</p:txBody>
      </p:sp>
      <p:sp>
        <p:nvSpPr>
          <p:cNvPr id="163" name="가로 글상자 162"/>
          <p:cNvSpPr txBox="1"/>
          <p:nvPr/>
        </p:nvSpPr>
        <p:spPr>
          <a:xfrm>
            <a:off x="4140353" y="3905599"/>
            <a:ext cx="3053548" cy="38671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i="0" u="none" strike="noStrike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평생학습데이터를 활용한 기업의 인재채용</a:t>
            </a:r>
            <a:endParaRPr lang="ko-KR" altLang="en-US" sz="1200">
              <a:latin typeface="함초롬돋움"/>
              <a:ea typeface="함초롬돋움"/>
              <a:cs typeface="함초롬돋움"/>
            </a:endParaRPr>
          </a:p>
        </p:txBody>
      </p:sp>
      <p:pic>
        <p:nvPicPr>
          <p:cNvPr id="169" name="그림 16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906166" y="4314364"/>
            <a:ext cx="5440901" cy="1765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98FAEB-5992-A7F2-48FF-21485F2D90A2}"/>
              </a:ext>
            </a:extLst>
          </p:cNvPr>
          <p:cNvSpPr txBox="1"/>
          <p:nvPr/>
        </p:nvSpPr>
        <p:spPr>
          <a:xfrm>
            <a:off x="270587" y="136525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33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5" name="가로 글상자 24"/>
          <p:cNvSpPr txBox="1"/>
          <p:nvPr/>
        </p:nvSpPr>
        <p:spPr>
          <a:xfrm>
            <a:off x="270587" y="1166698"/>
            <a:ext cx="11376366" cy="492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체제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구축</a:t>
            </a:r>
            <a:endParaRPr sz="1600"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인생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100세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시대에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대비하여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평생학습체제를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구축함으로써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전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생애에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걸쳐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국민의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삶의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질을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향상시키고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국민행복을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증진</a:t>
            </a:r>
            <a:endParaRPr sz="1600" b="0" i="0" u="none" strike="noStrike" spc="-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생교육진흥원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(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시·도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), 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평생학습도시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(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시·군·구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), 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행복학습센터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(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읍·면·동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)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ko-KR" alt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으로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이어지는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추진체제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및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다모아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평생교육정보망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평생교육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추진기반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구축</a:t>
            </a:r>
            <a:endParaRPr sz="1600" b="0" i="0" u="none" strike="noStrike" spc="-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※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읍·면·동까지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이어지는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국가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평생교육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추진체제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완성을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통한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모든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국민의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학습권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보장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(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국정과제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72. 100세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시대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국가평생학습</a:t>
            </a:r>
            <a:r>
              <a:rPr lang="en-US" altLang="ko-KR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)</a:t>
            </a:r>
            <a:endParaRPr sz="1600" b="0" i="0" u="none" strike="noStrike" spc="-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창조적</a:t>
            </a:r>
            <a:r>
              <a:rPr b="1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1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학습공동체</a:t>
            </a:r>
            <a:r>
              <a:rPr b="1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b="1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형성</a:t>
            </a:r>
            <a:endParaRPr sz="1600" b="0" i="0" u="none" strike="noStrike" spc="-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평생학습자원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간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네트워크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구축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, 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주민의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기회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확대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통해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지역의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사회통합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, 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경제발전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, 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지속가능성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확대를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유도하는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창조적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‘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학습공동체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’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형성을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도모</a:t>
            </a:r>
            <a:endParaRPr sz="1600" b="0" i="0" u="none" strike="noStrike" spc="-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마을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단위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풀뿌리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평생교육을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통한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학습문화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조성으로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지역사회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혁신과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발전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도모</a:t>
            </a:r>
            <a:endParaRPr sz="1600" b="0" i="0" u="none" strike="noStrike" spc="-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지방자치단체가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주민의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활성화를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위하여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세대별·계층별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맞춤형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평생교육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프로그램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지원</a:t>
            </a:r>
            <a:endParaRPr sz="1600" b="0" i="0" u="none" strike="noStrike" spc="-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※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경력단절여성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,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은퇴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(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예정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)자 및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베이비붐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세대를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포함한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중·장년층에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초점을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두어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경제적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자립역량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강화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및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사회공헌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확대를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위한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   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 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  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‘제2차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학습’기회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지원</a:t>
            </a:r>
            <a:endParaRPr sz="1600" b="0" i="0" u="none" strike="noStrike" spc="-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지방자치단체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특성과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연계한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평생교육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서비스를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제공하여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학습형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일자리</a:t>
            </a:r>
            <a:r>
              <a:rPr sz="1600" b="0" i="0" u="none" strike="noStrike" spc="-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확대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516BB-92A9-F79B-29EF-9143D8D0E4D5}"/>
              </a:ext>
            </a:extLst>
          </p:cNvPr>
          <p:cNvSpPr txBox="1"/>
          <p:nvPr/>
        </p:nvSpPr>
        <p:spPr>
          <a:xfrm>
            <a:off x="270587" y="136525"/>
            <a:ext cx="4012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34491F-65ED-D463-7439-6D6C56BBA0EE}"/>
              </a:ext>
            </a:extLst>
          </p:cNvPr>
          <p:cNvSpPr txBox="1"/>
          <p:nvPr/>
        </p:nvSpPr>
        <p:spPr>
          <a:xfrm>
            <a:off x="270587" y="697474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바</a:t>
            </a: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평생학습도시 </a:t>
            </a: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-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사업목적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34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5" name="가로 글상자 24"/>
          <p:cNvSpPr txBox="1"/>
          <p:nvPr/>
        </p:nvSpPr>
        <p:spPr>
          <a:xfrm>
            <a:off x="407817" y="1233022"/>
            <a:ext cx="11376366" cy="455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촘촘한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평생교육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추진체제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구축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및 운영</a:t>
            </a: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국가· 도· 시· 동으로 이어지는 촘촘한 평생교육 추진체제를 구축하고 운영 안정화를 유도</a:t>
            </a: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시민 누구나 생활 속에서 평생학습 서비스를 받을 수 있도록 동 단위 ‘행복학습센터’ 본격 운영 및 확대 추진</a:t>
            </a: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※「평생교육법」 일부개정(’14.1.)</a:t>
            </a:r>
            <a:r>
              <a:rPr lang="ko-KR" altLang="en-US" sz="160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으로</a:t>
            </a:r>
            <a:r>
              <a:rPr lang="ko-KR" altLang="en-US" sz="160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평생교육 추진체제 확대(동 단위)</a:t>
            </a: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※ 지역 내 평생교육기관의 기능 중첩에 따른 비효율성을 극복하고, 산재한 평생교육 자원 간 네트워크를 활성화 체제 구축</a:t>
            </a:r>
            <a:endParaRPr lang="en-US" altLang="ko-KR" sz="160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맞춤형 평생교육 프로그램 제공 및 관리</a:t>
            </a: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100세 시대에 대비하여 창조적 평생학습을 통한 국민행복 실현을 위해 </a:t>
            </a: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세대별 · 계층별 맞춤형 평생교육 프로그램을 제공하고 지속적으로 관리합니다.</a:t>
            </a: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경력단절여성, 은퇴(예정)자 등 맞춤형 평생학습 프로그램 지원으로 국민 개개인의 역량 개발 및 경력단절 극복 지원</a:t>
            </a:r>
          </a:p>
          <a:p>
            <a:pPr marL="228480" lvl="0" indent="-228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학습자에 대한 상담 지원 및 사후관리를 통한 평생학습 성과 및 만족도 제고</a:t>
            </a: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F5E7C-DF49-1D55-783D-2CC976C75259}"/>
              </a:ext>
            </a:extLst>
          </p:cNvPr>
          <p:cNvSpPr txBox="1"/>
          <p:nvPr/>
        </p:nvSpPr>
        <p:spPr>
          <a:xfrm>
            <a:off x="270587" y="136525"/>
            <a:ext cx="4012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9B4AF-B0AD-6D40-7F74-E05FF563D1FD}"/>
              </a:ext>
            </a:extLst>
          </p:cNvPr>
          <p:cNvSpPr txBox="1"/>
          <p:nvPr/>
        </p:nvSpPr>
        <p:spPr>
          <a:xfrm>
            <a:off x="270587" y="697474"/>
            <a:ext cx="4096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바</a:t>
            </a: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평생학습도시 </a:t>
            </a: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-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추진방향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84517E24-2E76-FC8A-5EA3-357F6349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목포시 평생학습도시 활성화를 위한 추진 전략 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63B3BD8-47D5-E536-A525-DC67EEDA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35</a:t>
            </a:fld>
            <a:endParaRPr lang="ko-KR" altLang="en-US"/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7427E09-7571-7D40-D6A9-133827EB73C8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82C441A-A0FE-F79C-FE80-7786F7A84BA3}"/>
              </a:ext>
            </a:extLst>
          </p:cNvPr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6">
            <a:extLst>
              <a:ext uri="{FF2B5EF4-FFF2-40B4-BE49-F238E27FC236}">
                <a16:creationId xmlns:a16="http://schemas.microsoft.com/office/drawing/2014/main" id="{5E3FDA20-3093-44D6-88AF-A21321C6158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B8D1FF4-0D11-40C8-8816-D9AAFAB50C25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7" name="직사각형 17">
            <a:extLst>
              <a:ext uri="{FF2B5EF4-FFF2-40B4-BE49-F238E27FC236}">
                <a16:creationId xmlns:a16="http://schemas.microsoft.com/office/drawing/2014/main" id="{3C4662E5-B7B5-A5E6-29EF-8AB493439922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A138B-B98E-7B13-C886-DBB41A4EBB69}"/>
              </a:ext>
            </a:extLst>
          </p:cNvPr>
          <p:cNvSpPr txBox="1"/>
          <p:nvPr/>
        </p:nvSpPr>
        <p:spPr>
          <a:xfrm>
            <a:off x="270587" y="136525"/>
            <a:ext cx="4012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3.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정책변화 검토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CEBAC-227F-8187-2E6E-E726ACA2513A}"/>
              </a:ext>
            </a:extLst>
          </p:cNvPr>
          <p:cNvSpPr txBox="1"/>
          <p:nvPr/>
        </p:nvSpPr>
        <p:spPr>
          <a:xfrm>
            <a:off x="270587" y="697474"/>
            <a:ext cx="4096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바</a:t>
            </a: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평생학습도시 </a:t>
            </a: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-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지정현황  </a:t>
            </a: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D0A51D2B-6F87-FEC8-24E9-E352183849EE}"/>
              </a:ext>
            </a:extLst>
          </p:cNvPr>
          <p:cNvGraphicFramePr>
            <a:graphicFrameLocks noGrp="1"/>
          </p:cNvGraphicFramePr>
          <p:nvPr/>
        </p:nvGraphicFramePr>
        <p:xfrm>
          <a:off x="443961" y="1371601"/>
          <a:ext cx="5749890" cy="4769713"/>
        </p:xfrm>
        <a:graphic>
          <a:graphicData uri="http://schemas.openxmlformats.org/drawingml/2006/table">
            <a:tbl>
              <a:tblPr/>
              <a:tblGrid>
                <a:gridCol w="887570">
                  <a:extLst>
                    <a:ext uri="{9D8B030D-6E8A-4147-A177-3AD203B41FA5}">
                      <a16:colId xmlns:a16="http://schemas.microsoft.com/office/drawing/2014/main" val="4034250680"/>
                    </a:ext>
                  </a:extLst>
                </a:gridCol>
                <a:gridCol w="325779">
                  <a:extLst>
                    <a:ext uri="{9D8B030D-6E8A-4147-A177-3AD203B41FA5}">
                      <a16:colId xmlns:a16="http://schemas.microsoft.com/office/drawing/2014/main" val="623660235"/>
                    </a:ext>
                  </a:extLst>
                </a:gridCol>
                <a:gridCol w="4536541">
                  <a:extLst>
                    <a:ext uri="{9D8B030D-6E8A-4147-A177-3AD203B41FA5}">
                      <a16:colId xmlns:a16="http://schemas.microsoft.com/office/drawing/2014/main" val="3714661012"/>
                    </a:ext>
                  </a:extLst>
                </a:gridCol>
              </a:tblGrid>
              <a:tr h="2822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지역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(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광역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4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4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평생학습도시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지정연도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94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298233"/>
                  </a:ext>
                </a:extLst>
              </a:tr>
              <a:tr h="87726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서 울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22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관악구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(’04),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양천구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성북구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영등포구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강동구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강서구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바탕" panose="02030600000101010101" pitchFamily="18" charset="-127"/>
                          <a:ea typeface="휴먼명조"/>
                        </a:rPr>
                        <a:t>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마포구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은평구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(’12),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금천구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송파구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서대문구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강남구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바탕" panose="02030600000101010101" pitchFamily="18" charset="-127"/>
                          <a:ea typeface="휴먼명조"/>
                        </a:rPr>
                        <a:t>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노원구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도봉구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용산구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(’16),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구로구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(’18),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중랑구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(’18),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성동구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(’19),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동대문구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(’20),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동작구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(’21),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광진구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(’22),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종로구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(’22)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751633"/>
                  </a:ext>
                </a:extLst>
              </a:tr>
              <a:tr h="67740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부 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16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해운대구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(’02),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연제구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사상구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영도구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(’11),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부산진구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(’12),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남구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사하구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서구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금정구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기장군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(’14),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동구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(’16),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북구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(’17),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중구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(’17),</a:t>
                      </a:r>
                      <a:r>
                        <a:rPr lang="ko-KR" altLang="en-US" sz="1000" kern="0" spc="-30" dirty="0">
                          <a:solidFill>
                            <a:srgbClr val="000000"/>
                          </a:solidFill>
                          <a:effectLst/>
                          <a:latin typeface="바탕" panose="02030600000101010101" pitchFamily="18" charset="-127"/>
                          <a:ea typeface="휴먼명조"/>
                        </a:rPr>
                        <a:t>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수영구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(’18),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동래구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(’19),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강서구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(’22)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744136"/>
                  </a:ext>
                </a:extLst>
              </a:tr>
              <a:tr h="29456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대 구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달서구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수성구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(’11),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북구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남구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(’20)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595841"/>
                  </a:ext>
                </a:extLst>
              </a:tr>
              <a:tr h="47753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인 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8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연수구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(’03),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부평구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미추홀구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남동구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(’11),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서구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(’14),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계양구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(’17),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(’22),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증구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(’22)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282276"/>
                  </a:ext>
                </a:extLst>
              </a:tr>
              <a:tr h="29456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광 주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남구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광산구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북구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(’11),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서구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(’15)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909731"/>
                  </a:ext>
                </a:extLst>
              </a:tr>
              <a:tr h="29456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대 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유성구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(’01),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대덕구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(’12),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서구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938664"/>
                  </a:ext>
                </a:extLst>
              </a:tr>
              <a:tr h="29456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울 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울주군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중구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북구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(’12),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(’16),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남구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(’18)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067879"/>
                  </a:ext>
                </a:extLst>
              </a:tr>
              <a:tr h="12770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경 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31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광명시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(’01),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부천시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(’02),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이천시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(’04),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수원시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구리시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안산시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용인시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시흥시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평택시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과천시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안양시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남양주시</a:t>
                      </a:r>
                      <a:r>
                        <a:rPr lang="en-US" altLang="ko-KR" sz="1000" kern="0" spc="-1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(’11),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바탕" panose="02030600000101010101" pitchFamily="18" charset="-127"/>
                          <a:ea typeface="휴먼명조"/>
                        </a:rPr>
                        <a:t>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포천시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(’12),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군포시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의정부시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김포시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성남시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화성시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양주시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의왕시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가평군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고양시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(’14),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양평군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(’14),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연천군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(’14),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오산시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(’15), </a:t>
                      </a:r>
                      <a:r>
                        <a:rPr lang="ko-KR" altLang="en-US" sz="1000" kern="0" spc="-20" dirty="0" err="1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여주시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(’17),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파주시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(’18),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광주시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(’19),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하남시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(’19),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동두천시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’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20),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안성시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(’20)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90303" marR="90303" marT="45151" marB="451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54259"/>
                  </a:ext>
                </a:extLst>
              </a:tr>
            </a:tbl>
          </a:graphicData>
        </a:graphic>
      </p:graphicFrame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3B6BA263-05ED-54D1-AD23-BEF23D84B6C2}"/>
              </a:ext>
            </a:extLst>
          </p:cNvPr>
          <p:cNvGraphicFramePr>
            <a:graphicFrameLocks noGrp="1"/>
          </p:cNvGraphicFramePr>
          <p:nvPr/>
        </p:nvGraphicFramePr>
        <p:xfrm>
          <a:off x="6193851" y="1383353"/>
          <a:ext cx="5718715" cy="4769714"/>
        </p:xfrm>
        <a:graphic>
          <a:graphicData uri="http://schemas.openxmlformats.org/drawingml/2006/table">
            <a:tbl>
              <a:tblPr/>
              <a:tblGrid>
                <a:gridCol w="882758">
                  <a:extLst>
                    <a:ext uri="{9D8B030D-6E8A-4147-A177-3AD203B41FA5}">
                      <a16:colId xmlns:a16="http://schemas.microsoft.com/office/drawing/2014/main" val="1821150409"/>
                    </a:ext>
                  </a:extLst>
                </a:gridCol>
                <a:gridCol w="324013">
                  <a:extLst>
                    <a:ext uri="{9D8B030D-6E8A-4147-A177-3AD203B41FA5}">
                      <a16:colId xmlns:a16="http://schemas.microsoft.com/office/drawing/2014/main" val="2051871338"/>
                    </a:ext>
                  </a:extLst>
                </a:gridCol>
                <a:gridCol w="4511944">
                  <a:extLst>
                    <a:ext uri="{9D8B030D-6E8A-4147-A177-3AD203B41FA5}">
                      <a16:colId xmlns:a16="http://schemas.microsoft.com/office/drawing/2014/main" val="3928880586"/>
                    </a:ext>
                  </a:extLst>
                </a:gridCol>
              </a:tblGrid>
              <a:tr h="26865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지역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(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광역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4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4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평생학습도시 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(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지정연도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94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159090"/>
                  </a:ext>
                </a:extLst>
              </a:tr>
              <a:tr h="5866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강 원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15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46250" algn="l"/>
                        </a:tabLs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삼척시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화천군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강릉시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횡성군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동해시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(’12),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평창군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46250" algn="l"/>
                        </a:tabLs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인제군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홍천군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(’14),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철원군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(’15),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영월군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(’16),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춘천시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(’18),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원주시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(’20),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양구군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(’21),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태백시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(’22),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양양군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(’23)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061379"/>
                  </a:ext>
                </a:extLst>
              </a:tr>
              <a:tr h="413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충 북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11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청주시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(’04),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제천시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단양군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진천군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음성군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옥천군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증평군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(’14),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충주시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(’15),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괴산군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(’21),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영동군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(’21),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보은군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(’23)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33248"/>
                  </a:ext>
                </a:extLst>
              </a:tr>
              <a:tr h="5866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충 남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15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금산군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(’04),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부여군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태안군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아산시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서산시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서천군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천안시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당진시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(’12),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홍성군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예산군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(’14),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논산시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(’15),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공주시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보령시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(’18),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계룡시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(’23),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청양군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(’23)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83622"/>
                  </a:ext>
                </a:extLst>
              </a:tr>
              <a:tr h="413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전 북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12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진안군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(’01),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전주시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(’04),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익산시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김제시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남원시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정읍시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군산시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완주군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(’11),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부안군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(’17),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고창군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(’19),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무주군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(’20), 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순창군</a:t>
                      </a: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(’22)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728802"/>
                  </a:ext>
                </a:extLst>
              </a:tr>
              <a:tr h="5866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전 남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16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순천시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(’03),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목포시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(’04),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무안군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(’04),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여수시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광양시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곡성군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강진군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영암군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담양군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(’14),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화순군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(’15),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고흥군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영광군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완도군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해남군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(’19),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나주시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(’20),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구례군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(’23)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771167"/>
                  </a:ext>
                </a:extLst>
              </a:tr>
              <a:tr h="5866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경 북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13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안동시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(’03),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칠곡군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(’04),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경산시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구미시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포항시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(’12),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경주시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영주시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청도군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(’14),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의성군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상주시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(’21),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영천시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(’21),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문경시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(’22),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봉화군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(’23)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737688"/>
                  </a:ext>
                </a:extLst>
              </a:tr>
              <a:tr h="5866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경 남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15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거창군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(’03),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창원시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(’04),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김해시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남해군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(’05),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양산시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하동군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진주시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통영시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창녕군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(’13),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합천군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(’14),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함안군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(’16),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밀양시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(’17),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산청군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(’17),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거제시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(’20),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고성군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(’23)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222174"/>
                  </a:ext>
                </a:extLst>
              </a:tr>
              <a:tr h="2528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제 주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2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제주시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(’02), 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서귀포시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(’03)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856231"/>
                  </a:ext>
                </a:extLst>
              </a:tr>
              <a:tr h="2528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세 종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세종특별자치시</a:t>
                      </a: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(’19)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57416"/>
                  </a:ext>
                </a:extLst>
              </a:tr>
              <a:tr h="2352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합 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4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 dirty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196</a:t>
                      </a:r>
                      <a:r>
                        <a:rPr lang="ko-KR" altLang="en-US" sz="900" kern="0" spc="0" dirty="0">
                          <a:solidFill>
                            <a:srgbClr val="000000"/>
                          </a:solidFill>
                          <a:effectLst/>
                          <a:latin typeface="HY견명조" panose="02030600000101010101" pitchFamily="18" charset="-127"/>
                          <a:ea typeface="HY견명조" panose="02030600000101010101" pitchFamily="18" charset="-127"/>
                        </a:rPr>
                        <a:t>개</a:t>
                      </a:r>
                      <a:endParaRPr lang="ko-KR" altLang="en-US" sz="9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80446" marR="80446" marT="40223" marB="402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4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267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8958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36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A912F-8838-462D-A9DE-92DE860CB3C2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추진전략 및 목표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355BF90-315C-40FD-9769-DDD2C00FA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21" y="1259202"/>
            <a:ext cx="10961558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37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A912F-8838-462D-A9DE-92DE860CB3C2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나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정책목표 및 추진과제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078460A-FD0E-4511-984C-9E6327540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53"/>
          <a:stretch/>
        </p:blipFill>
        <p:spPr>
          <a:xfrm>
            <a:off x="608825" y="1323662"/>
            <a:ext cx="6194647" cy="472946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66B4241-5644-4816-A5BE-A61F396AB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473" y="1283516"/>
            <a:ext cx="4647501" cy="472946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92586A5-13B7-53CC-834A-84869F7FB054}"/>
              </a:ext>
            </a:extLst>
          </p:cNvPr>
          <p:cNvSpPr/>
          <p:nvPr/>
        </p:nvSpPr>
        <p:spPr>
          <a:xfrm>
            <a:off x="7750629" y="2026514"/>
            <a:ext cx="626706" cy="1380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12</a:t>
            </a:r>
            <a:r>
              <a:rPr lang="ko-KR" altLang="en-US" sz="700" b="1" dirty="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인 이내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079C1E0-E94E-0D33-92EF-5A416E0EE85B}"/>
              </a:ext>
            </a:extLst>
          </p:cNvPr>
          <p:cNvSpPr/>
          <p:nvPr/>
        </p:nvSpPr>
        <p:spPr>
          <a:xfrm>
            <a:off x="7408506" y="1642187"/>
            <a:ext cx="1202094" cy="221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평생교육협의회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CB60D33-0085-A9E4-7223-F4D18187EB4C}"/>
              </a:ext>
            </a:extLst>
          </p:cNvPr>
          <p:cNvSpPr/>
          <p:nvPr/>
        </p:nvSpPr>
        <p:spPr>
          <a:xfrm>
            <a:off x="7406951" y="2391764"/>
            <a:ext cx="1202094" cy="33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평생교육</a:t>
            </a:r>
            <a:endParaRPr lang="en-US" altLang="ko-KR" sz="900" b="1" dirty="0">
              <a:solidFill>
                <a:schemeClr val="tx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 algn="ctr"/>
            <a:r>
              <a:rPr lang="ko-KR" altLang="en-US" sz="900" b="1" dirty="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실무위원회</a:t>
            </a:r>
          </a:p>
        </p:txBody>
      </p:sp>
    </p:spTree>
    <p:extLst>
      <p:ext uri="{BB962C8B-B14F-4D97-AF65-F5344CB8AC3E}">
        <p14:creationId xmlns:p14="http://schemas.microsoft.com/office/powerpoint/2010/main" val="40968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38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A912F-8838-462D-A9DE-92DE860CB3C2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다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주요사업 및 예산현황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5D97D69-5A9F-462A-B597-41A2093BE0FE}"/>
              </a:ext>
            </a:extLst>
          </p:cNvPr>
          <p:cNvSpPr/>
          <p:nvPr/>
        </p:nvSpPr>
        <p:spPr>
          <a:xfrm>
            <a:off x="580582" y="1299485"/>
            <a:ext cx="2192694" cy="676408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평생교육</a:t>
            </a:r>
            <a:endParaRPr lang="en-US" altLang="ko-KR" sz="16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en-US" altLang="ko-KR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</a:t>
            </a:r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 목표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382CD51-5E65-4B8B-9DF9-D83E00B98FB8}"/>
              </a:ext>
            </a:extLst>
          </p:cNvPr>
          <p:cNvSpPr/>
          <p:nvPr/>
        </p:nvSpPr>
        <p:spPr>
          <a:xfrm>
            <a:off x="580581" y="2080843"/>
            <a:ext cx="2192694" cy="205333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평생교육 </a:t>
            </a:r>
            <a:endParaRPr lang="en-US" altLang="ko-KR" sz="16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주요사업</a:t>
            </a:r>
            <a:endParaRPr lang="en-US" altLang="ko-KR" sz="16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내용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B9D4CCD-163E-4B0F-83E7-0A061833B4E0}"/>
              </a:ext>
            </a:extLst>
          </p:cNvPr>
          <p:cNvSpPr/>
          <p:nvPr/>
        </p:nvSpPr>
        <p:spPr>
          <a:xfrm>
            <a:off x="2969218" y="2080843"/>
            <a:ext cx="2883160" cy="2053330"/>
          </a:xfrm>
          <a:prstGeom prst="rect">
            <a:avLst/>
          </a:prstGeom>
          <a:solidFill>
            <a:schemeClr val="bg1"/>
          </a:solidFill>
          <a:ln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동 주민사랑방 평생학습 프로그램 운영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소외계층 평생학습 프로그램 운영 지원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찾아가는 배달강좌 운영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성인문해교실 운영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대학교 평생교육 체제 지원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장애인 평생교육시설 프로그램 운영 지원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평생학습 동아리 운영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4" name="오각형 17">
            <a:extLst>
              <a:ext uri="{FF2B5EF4-FFF2-40B4-BE49-F238E27FC236}">
                <a16:creationId xmlns:a16="http://schemas.microsoft.com/office/drawing/2014/main" id="{9041DC4C-D861-4E86-90B5-B37CAB610B5F}"/>
              </a:ext>
            </a:extLst>
          </p:cNvPr>
          <p:cNvSpPr/>
          <p:nvPr/>
        </p:nvSpPr>
        <p:spPr>
          <a:xfrm>
            <a:off x="8996794" y="1307568"/>
            <a:ext cx="2817845" cy="668325"/>
          </a:xfrm>
          <a:prstGeom prst="homePlate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기반이 튼튼한 평생학습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C47B260E-FD44-4B7A-B139-1844A6541D3C}"/>
              </a:ext>
            </a:extLst>
          </p:cNvPr>
          <p:cNvSpPr/>
          <p:nvPr/>
        </p:nvSpPr>
        <p:spPr>
          <a:xfrm>
            <a:off x="5983005" y="2080842"/>
            <a:ext cx="2883160" cy="2053331"/>
          </a:xfrm>
          <a:prstGeom prst="rect">
            <a:avLst/>
          </a:prstGeom>
          <a:solidFill>
            <a:schemeClr val="bg1"/>
          </a:solidFill>
          <a:ln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우리 지역 </a:t>
            </a:r>
            <a:r>
              <a:rPr lang="ko-KR" altLang="en-US" sz="1300" dirty="0" err="1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바로알기</a:t>
            </a:r>
            <a:r>
              <a:rPr lang="en-US" altLang="ko-KR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목포 역사와 이야기</a:t>
            </a:r>
            <a:r>
              <a:rPr lang="en-US" altLang="ko-KR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 </a:t>
            </a: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운영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목포시민아카데미 운영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평생교육 활성화를 위한 각종 박람회</a:t>
            </a:r>
            <a:r>
              <a:rPr lang="en-US" altLang="ko-KR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발표회 참가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동 특성화 프로그램 운영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평생학습 관계자 직무교육 및 워크숍 참여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평생교육 활성화를 위한 프로그램 지원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566A5E0-3D9B-4524-A475-ED15C91F949B}"/>
              </a:ext>
            </a:extLst>
          </p:cNvPr>
          <p:cNvSpPr/>
          <p:nvPr/>
        </p:nvSpPr>
        <p:spPr>
          <a:xfrm>
            <a:off x="8996792" y="2080842"/>
            <a:ext cx="2817846" cy="2053331"/>
          </a:xfrm>
          <a:prstGeom prst="rect">
            <a:avLst/>
          </a:prstGeom>
          <a:solidFill>
            <a:schemeClr val="bg1"/>
          </a:solidFill>
          <a:ln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목포시 평생학습 홈페이지 운영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평생학습 </a:t>
            </a:r>
            <a:r>
              <a:rPr lang="ko-KR" altLang="en-US" sz="1300" dirty="0" err="1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성과집</a:t>
            </a: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발간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300" dirty="0"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강사은행 운영</a:t>
            </a:r>
            <a:endParaRPr lang="en-US" altLang="ko-KR" sz="1300" dirty="0"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0" name="오각형 17">
            <a:extLst>
              <a:ext uri="{FF2B5EF4-FFF2-40B4-BE49-F238E27FC236}">
                <a16:creationId xmlns:a16="http://schemas.microsoft.com/office/drawing/2014/main" id="{315C1DD4-1714-4AAD-AA48-A8DB8FDFBE82}"/>
              </a:ext>
            </a:extLst>
          </p:cNvPr>
          <p:cNvSpPr/>
          <p:nvPr/>
        </p:nvSpPr>
        <p:spPr>
          <a:xfrm>
            <a:off x="2969218" y="1299696"/>
            <a:ext cx="2883159" cy="678566"/>
          </a:xfrm>
          <a:prstGeom prst="homePlate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언제나</a:t>
            </a:r>
            <a:r>
              <a:rPr lang="en-US" altLang="ko-KR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어디서나</a:t>
            </a:r>
            <a:r>
              <a:rPr lang="en-US" altLang="ko-KR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누구나</a:t>
            </a:r>
            <a:endParaRPr lang="en-US" altLang="ko-KR" sz="16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누리는 평생학습</a:t>
            </a:r>
          </a:p>
        </p:txBody>
      </p:sp>
      <p:sp>
        <p:nvSpPr>
          <p:cNvPr id="21" name="오각형 17">
            <a:extLst>
              <a:ext uri="{FF2B5EF4-FFF2-40B4-BE49-F238E27FC236}">
                <a16:creationId xmlns:a16="http://schemas.microsoft.com/office/drawing/2014/main" id="{531D8B52-CB9D-4029-B751-D5FC0D8130E8}"/>
              </a:ext>
            </a:extLst>
          </p:cNvPr>
          <p:cNvSpPr/>
          <p:nvPr/>
        </p:nvSpPr>
        <p:spPr>
          <a:xfrm>
            <a:off x="5983007" y="1307568"/>
            <a:ext cx="2883159" cy="678565"/>
          </a:xfrm>
          <a:prstGeom prst="homePlate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공동체 역량강화 및 지속가능</a:t>
            </a:r>
            <a:endParaRPr lang="en-US" altLang="ko-KR" sz="16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평생교육 생태계 조성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49D0839-FB2C-4048-839B-0413D202270A}"/>
              </a:ext>
            </a:extLst>
          </p:cNvPr>
          <p:cNvSpPr/>
          <p:nvPr/>
        </p:nvSpPr>
        <p:spPr>
          <a:xfrm>
            <a:off x="619201" y="4233905"/>
            <a:ext cx="2192694" cy="1909368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평생교육</a:t>
            </a:r>
            <a:endParaRPr lang="en-US" altLang="ko-KR" sz="16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예산 현황</a:t>
            </a:r>
            <a:endParaRPr lang="en-US" altLang="ko-KR" sz="16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DCBA0D94-706B-4200-8F56-C7B6D02DC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18" y="4243435"/>
            <a:ext cx="8845420" cy="190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39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A912F-8838-462D-A9DE-92DE860CB3C2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라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추진실적 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-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운영예산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43054A4-8939-45A0-A51D-728D3A7A0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32" y="1084056"/>
            <a:ext cx="10335237" cy="284558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486B461-8B71-4D9A-B9E4-901846D3E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64"/>
          <a:stretch/>
        </p:blipFill>
        <p:spPr>
          <a:xfrm>
            <a:off x="813732" y="3901618"/>
            <a:ext cx="10335237" cy="224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직선 연결선 24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1.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연구용역 과업개요</a:t>
            </a:r>
          </a:p>
        </p:txBody>
      </p:sp>
      <p:sp>
        <p:nvSpPr>
          <p:cNvPr id="29" name="직사각형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4</a:t>
            </a:fld>
            <a:endParaRPr lang="en-US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48D6D2C-1D7A-492B-93BE-574998D3E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121"/>
            <a:ext cx="11727809" cy="5431655"/>
          </a:xfrm>
          <a:prstGeom prst="rect">
            <a:avLst/>
          </a:prstGeom>
        </p:spPr>
      </p:pic>
      <p:sp>
        <p:nvSpPr>
          <p:cNvPr id="2" name="직사각형 17">
            <a:extLst>
              <a:ext uri="{FF2B5EF4-FFF2-40B4-BE49-F238E27FC236}">
                <a16:creationId xmlns:a16="http://schemas.microsoft.com/office/drawing/2014/main" id="{A8729AA9-D84D-E579-97B7-81EB30A5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40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697775B-DFEC-4E44-9F56-8C91FFF39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49" y="831380"/>
            <a:ext cx="11235902" cy="275208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17113D7-4363-4DB3-B2CC-3801CA12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49" y="3836343"/>
            <a:ext cx="11235902" cy="23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41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A912F-8838-462D-A9DE-92DE860CB3C2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운영현황 분석 및 방향성 제시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32D23FD-05BB-4036-889B-6A4B1AAEF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700" y="1249242"/>
            <a:ext cx="9245353" cy="48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42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AEDD995-3321-422F-BDF6-46A727CA8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986" y="1220282"/>
            <a:ext cx="9190782" cy="48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0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43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A912F-8838-462D-A9DE-92DE860CB3C2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바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시사점 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-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진단 </a:t>
            </a:r>
          </a:p>
        </p:txBody>
      </p:sp>
      <p:graphicFrame>
        <p:nvGraphicFramePr>
          <p:cNvPr id="4" name="다이어그램 3">
            <a:extLst>
              <a:ext uri="{FF2B5EF4-FFF2-40B4-BE49-F238E27FC236}">
                <a16:creationId xmlns:a16="http://schemas.microsoft.com/office/drawing/2014/main" id="{25C5C0C8-D929-510D-8890-EF2F39BAF9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06203"/>
              </p:ext>
            </p:extLst>
          </p:nvPr>
        </p:nvGraphicFramePr>
        <p:xfrm>
          <a:off x="587829" y="1363606"/>
          <a:ext cx="10765971" cy="4607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413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44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A912F-8838-462D-A9DE-92DE860CB3C2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바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시사점 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-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대응방안 </a:t>
            </a:r>
          </a:p>
        </p:txBody>
      </p:sp>
      <p:sp>
        <p:nvSpPr>
          <p:cNvPr id="3" name="한쪽 모서리가 잘린 사각형 9">
            <a:extLst>
              <a:ext uri="{FF2B5EF4-FFF2-40B4-BE49-F238E27FC236}">
                <a16:creationId xmlns:a16="http://schemas.microsoft.com/office/drawing/2014/main" id="{68A26EF3-265A-81B6-223A-25F20728BA11}"/>
              </a:ext>
            </a:extLst>
          </p:cNvPr>
          <p:cNvSpPr/>
          <p:nvPr/>
        </p:nvSpPr>
        <p:spPr>
          <a:xfrm>
            <a:off x="645028" y="1149317"/>
            <a:ext cx="1728192" cy="1584176"/>
          </a:xfrm>
          <a:prstGeom prst="snip1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노인 </a:t>
            </a:r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인가구</a:t>
            </a:r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학습지원 강화</a:t>
            </a:r>
          </a:p>
        </p:txBody>
      </p:sp>
      <p:sp>
        <p:nvSpPr>
          <p:cNvPr id="5" name="한쪽 모서리가 잘린 사각형 10">
            <a:extLst>
              <a:ext uri="{FF2B5EF4-FFF2-40B4-BE49-F238E27FC236}">
                <a16:creationId xmlns:a16="http://schemas.microsoft.com/office/drawing/2014/main" id="{71AB8761-53ED-3D06-DB64-4CCBDB3C8216}"/>
              </a:ext>
            </a:extLst>
          </p:cNvPr>
          <p:cNvSpPr/>
          <p:nvPr/>
        </p:nvSpPr>
        <p:spPr>
          <a:xfrm>
            <a:off x="645028" y="2840184"/>
            <a:ext cx="1728192" cy="936104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지역 특성화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프로그램 운영</a:t>
            </a:r>
          </a:p>
        </p:txBody>
      </p:sp>
      <p:sp>
        <p:nvSpPr>
          <p:cNvPr id="6" name="한쪽 모서리가 잘린 사각형 11">
            <a:extLst>
              <a:ext uri="{FF2B5EF4-FFF2-40B4-BE49-F238E27FC236}">
                <a16:creationId xmlns:a16="http://schemas.microsoft.com/office/drawing/2014/main" id="{D348D56C-CB75-5B51-385F-7364FB417A0A}"/>
              </a:ext>
            </a:extLst>
          </p:cNvPr>
          <p:cNvSpPr/>
          <p:nvPr/>
        </p:nvSpPr>
        <p:spPr>
          <a:xfrm>
            <a:off x="2537927" y="1149316"/>
            <a:ext cx="8953061" cy="1584177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더불어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 가구 비중에서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65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 이상 노인의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 가구 비중이 다른 연령대에 비해 높다는 점은 학습에 참여하는 노인들이 집에서 원활한 학습이 이루어지기 어려울 수도 있다는 점을 예상할 수 있으며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온라인의 접근성이 저하되는 경우 주변에서 지원해 줄 수 있는 가족 혹은 지인이 부재하다는 것을 의미한다고 할 수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따라서 노인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인가구를 대상으로 학습을 지원하는 프로그램 운영 등을 통해 마을활동가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학습매니저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코디네이터 및 학습동아리 참여자들의 활동 영역 확대 및 학습 성과의 선순환 체제를 지원하는 방안을 고려할 수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</a:p>
        </p:txBody>
      </p:sp>
      <p:sp>
        <p:nvSpPr>
          <p:cNvPr id="7" name="한쪽 모서리가 잘린 사각형 12">
            <a:extLst>
              <a:ext uri="{FF2B5EF4-FFF2-40B4-BE49-F238E27FC236}">
                <a16:creationId xmlns:a16="http://schemas.microsoft.com/office/drawing/2014/main" id="{683D726C-F23E-0854-727F-8CE809BE16CA}"/>
              </a:ext>
            </a:extLst>
          </p:cNvPr>
          <p:cNvSpPr/>
          <p:nvPr/>
        </p:nvSpPr>
        <p:spPr>
          <a:xfrm>
            <a:off x="2537927" y="2840184"/>
            <a:ext cx="8953061" cy="936104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목포시의 경우 원 도심과 신도시의 주거형태 및 지역자원에 있어 다양성을 확보하고 있다고 할 수 있는데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비교적 단독주택의 비율이 높은 원 도심과 대부분의 주거형태가 아파트인 신도시의 특성을 고려하여 지역 특성화한 프로그램 운영을 실시할 수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한쪽 모서리가 잘린 사각형 10">
            <a:extLst>
              <a:ext uri="{FF2B5EF4-FFF2-40B4-BE49-F238E27FC236}">
                <a16:creationId xmlns:a16="http://schemas.microsoft.com/office/drawing/2014/main" id="{F1D2172E-8A8A-4005-92A4-4DEBEAFA6BB4}"/>
              </a:ext>
            </a:extLst>
          </p:cNvPr>
          <p:cNvSpPr/>
          <p:nvPr/>
        </p:nvSpPr>
        <p:spPr>
          <a:xfrm>
            <a:off x="645028" y="3882979"/>
            <a:ext cx="1728192" cy="103733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거주 유형과 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가구수를 고려</a:t>
            </a:r>
          </a:p>
        </p:txBody>
      </p:sp>
      <p:sp>
        <p:nvSpPr>
          <p:cNvPr id="11" name="한쪽 모서리가 잘린 사각형 12">
            <a:extLst>
              <a:ext uri="{FF2B5EF4-FFF2-40B4-BE49-F238E27FC236}">
                <a16:creationId xmlns:a16="http://schemas.microsoft.com/office/drawing/2014/main" id="{0F1DAFAB-78B3-2D0A-6272-63CADA525E1E}"/>
              </a:ext>
            </a:extLst>
          </p:cNvPr>
          <p:cNvSpPr/>
          <p:nvPr/>
        </p:nvSpPr>
        <p:spPr>
          <a:xfrm>
            <a:off x="2537927" y="3882978"/>
            <a:ext cx="8953061" cy="1037333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주택 유형에 따라 주로 거주하는 연령대와 가구의 인원수에 차이가 있는 것을 통계로 확인할 수 있으며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아파트가 주된 거주 유형인 하당 및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남악지구의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경우 단독가구 및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 가구 이상이 많이 분포하고 있는 것을 확인할 수 있고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원도심의 경우 아파트 이외의 단독 주택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연립주택의 비율이 높고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단독가구의 비중이 높은 것으로 나타나고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한쪽 모서리가 잘린 사각형 10">
            <a:extLst>
              <a:ext uri="{FF2B5EF4-FFF2-40B4-BE49-F238E27FC236}">
                <a16:creationId xmlns:a16="http://schemas.microsoft.com/office/drawing/2014/main" id="{48247E2B-E29C-8E51-9921-F7539B4E8C93}"/>
              </a:ext>
            </a:extLst>
          </p:cNvPr>
          <p:cNvSpPr/>
          <p:nvPr/>
        </p:nvSpPr>
        <p:spPr>
          <a:xfrm>
            <a:off x="645028" y="5037745"/>
            <a:ext cx="1728192" cy="1044271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학습 프로그램의 차별화</a:t>
            </a: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91686219-B30E-7119-40AC-96D0BBA43FF3}"/>
              </a:ext>
            </a:extLst>
          </p:cNvPr>
          <p:cNvSpPr/>
          <p:nvPr/>
        </p:nvSpPr>
        <p:spPr>
          <a:xfrm>
            <a:off x="2537927" y="5037745"/>
            <a:ext cx="8953061" cy="1044272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마을공동체 지원사업 혹은 학습동아리 사업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성인 문해 프로그램 등에 있어 가구구성원 수 혹은 거주 주택 유형에 따라 차별화한 프로그램 운영을 고려할 수 있으며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문화유산 자원이 풍부한 원도심과 편의시설이 풍부한 신도시의 특성에 따른 학습프로그램 차별화 혹은 학습공간의 활용에 대해서도 고려할 수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60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45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A912F-8838-462D-A9DE-92DE860CB3C2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바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시사점 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–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현안 별 대책 </a:t>
            </a:r>
          </a:p>
        </p:txBody>
      </p:sp>
      <p:sp>
        <p:nvSpPr>
          <p:cNvPr id="5" name="한쪽 모서리가 잘린 사각형 10">
            <a:extLst>
              <a:ext uri="{FF2B5EF4-FFF2-40B4-BE49-F238E27FC236}">
                <a16:creationId xmlns:a16="http://schemas.microsoft.com/office/drawing/2014/main" id="{71AB8761-53ED-3D06-DB64-4CCBDB3C8216}"/>
              </a:ext>
            </a:extLst>
          </p:cNvPr>
          <p:cNvSpPr/>
          <p:nvPr/>
        </p:nvSpPr>
        <p:spPr>
          <a:xfrm>
            <a:off x="507840" y="2015987"/>
            <a:ext cx="1728192" cy="936104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타 지역 대비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낮은 평생학습 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비중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한쪽 모서리가 잘린 사각형 12">
            <a:extLst>
              <a:ext uri="{FF2B5EF4-FFF2-40B4-BE49-F238E27FC236}">
                <a16:creationId xmlns:a16="http://schemas.microsoft.com/office/drawing/2014/main" id="{683D726C-F23E-0854-727F-8CE809BE16CA}"/>
              </a:ext>
            </a:extLst>
          </p:cNvPr>
          <p:cNvSpPr/>
          <p:nvPr/>
        </p:nvSpPr>
        <p:spPr>
          <a:xfrm>
            <a:off x="2400739" y="2015987"/>
            <a:ext cx="9178551" cy="936104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목포시는 전라남도 내 타 평생학습도시와 비교했을 때 평생교육기관 수가 적으며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기관수와 더불어 평생학습 프로그램과 학습자수 또한 적은 것으로 나타나고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전라남도 내 타 평생학습학습도시와 비교했을 때 물리적이고 규모적인 부분에서는 평생학습 비중이 낮다고 할 수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한쪽 모서리가 잘린 사각형 10">
            <a:extLst>
              <a:ext uri="{FF2B5EF4-FFF2-40B4-BE49-F238E27FC236}">
                <a16:creationId xmlns:a16="http://schemas.microsoft.com/office/drawing/2014/main" id="{F1D2172E-8A8A-4005-92A4-4DEBEAFA6BB4}"/>
              </a:ext>
            </a:extLst>
          </p:cNvPr>
          <p:cNvSpPr/>
          <p:nvPr/>
        </p:nvSpPr>
        <p:spPr>
          <a:xfrm>
            <a:off x="507840" y="3049398"/>
            <a:ext cx="1728192" cy="132421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지원체제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정비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한쪽 모서리가 잘린 사각형 12">
            <a:extLst>
              <a:ext uri="{FF2B5EF4-FFF2-40B4-BE49-F238E27FC236}">
                <a16:creationId xmlns:a16="http://schemas.microsoft.com/office/drawing/2014/main" id="{0F1DAFAB-78B3-2D0A-6272-63CADA525E1E}"/>
              </a:ext>
            </a:extLst>
          </p:cNvPr>
          <p:cNvSpPr/>
          <p:nvPr/>
        </p:nvSpPr>
        <p:spPr>
          <a:xfrm>
            <a:off x="2400739" y="3040373"/>
            <a:ext cx="9178551" cy="1333237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코로나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19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사회전반 다양한 변화가 이루어지고 사회적 불평등 및 평생교육불평등이 심화되고 있는 현상에 있어 전략적인 대응방안 모색 및 정책수립이 요구된다고 할 수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 대상 뿐 아니라 장애인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다문화가정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취약계층에 대한 학습참여 기회 증진 및 학습지원체제를 정비하여 사회적 형평성 제고라는 평생학습이 추구하는 본질적인 가치를 실현할 수 있도록 하는 세부적인 전략과제 방안을 모색하도록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한쪽 모서리가 잘린 사각형 10">
            <a:extLst>
              <a:ext uri="{FF2B5EF4-FFF2-40B4-BE49-F238E27FC236}">
                <a16:creationId xmlns:a16="http://schemas.microsoft.com/office/drawing/2014/main" id="{48247E2B-E29C-8E51-9921-F7539B4E8C93}"/>
              </a:ext>
            </a:extLst>
          </p:cNvPr>
          <p:cNvSpPr/>
          <p:nvPr/>
        </p:nvSpPr>
        <p:spPr>
          <a:xfrm>
            <a:off x="507840" y="4491044"/>
            <a:ext cx="1728192" cy="1605573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목포형 학습도시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뉴딜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비전체계 수립</a:t>
            </a: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91686219-B30E-7119-40AC-96D0BBA43FF3}"/>
              </a:ext>
            </a:extLst>
          </p:cNvPr>
          <p:cNvSpPr/>
          <p:nvPr/>
        </p:nvSpPr>
        <p:spPr>
          <a:xfrm>
            <a:off x="2400739" y="4491043"/>
            <a:ext cx="9178551" cy="1605575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목포형 학습도시 뉴딜을 위한 비전체계가 수립되어 사회전반의 변화에 대응할 수 있는 발판과 의지를 확고히 하여야 하며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시대 평생학습이 선도적으로 변화에 대응을 할 수 있도록 방향이 수립되어야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디지털의 주체를 사람으로 선정하고 이에 대한 교육적 투자라는 점을 확실하게 설정해야 하며 각 사업의 추진방향을 체계적으로 수립해야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정책방향과 전략체계의 방향성을 명확히 하여 목포시에서 운영하는 다양한 사업들의 질적 제고를 위한 방향성과 기준을 설정하고 기존의 지속적인 프로그램의 강화방안을 마련하고 신규 프로그램의 방향성을 수립하도록 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16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58C7AB4-B2DC-A5BD-6845-A406C4EDAF6C}"/>
              </a:ext>
            </a:extLst>
          </p:cNvPr>
          <p:cNvSpPr/>
          <p:nvPr/>
        </p:nvSpPr>
        <p:spPr>
          <a:xfrm>
            <a:off x="507840" y="1177344"/>
            <a:ext cx="11071450" cy="7487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현안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 사회의 특성과 이슈에 기반한 사업 발굴과 프로그램 운영</a:t>
            </a:r>
            <a:r>
              <a:rPr lang="en-US" altLang="ko-KR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네트워크 구축을 통해 목포시만의 </a:t>
            </a:r>
            <a:endParaRPr lang="en-US" altLang="ko-KR" sz="18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특색을 강화하는 방안이 필요함</a:t>
            </a:r>
            <a:r>
              <a:rPr lang="en-US" altLang="ko-KR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endParaRPr lang="ko-KR" altLang="en-US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07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46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sp>
        <p:nvSpPr>
          <p:cNvPr id="5" name="한쪽 모서리가 잘린 사각형 10">
            <a:extLst>
              <a:ext uri="{FF2B5EF4-FFF2-40B4-BE49-F238E27FC236}">
                <a16:creationId xmlns:a16="http://schemas.microsoft.com/office/drawing/2014/main" id="{71AB8761-53ED-3D06-DB64-4CCBDB3C8216}"/>
              </a:ext>
            </a:extLst>
          </p:cNvPr>
          <p:cNvSpPr/>
          <p:nvPr/>
        </p:nvSpPr>
        <p:spPr>
          <a:xfrm>
            <a:off x="507840" y="2015987"/>
            <a:ext cx="1728192" cy="936104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사회적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형평성 제고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한쪽 모서리가 잘린 사각형 12">
            <a:extLst>
              <a:ext uri="{FF2B5EF4-FFF2-40B4-BE49-F238E27FC236}">
                <a16:creationId xmlns:a16="http://schemas.microsoft.com/office/drawing/2014/main" id="{683D726C-F23E-0854-727F-8CE809BE16CA}"/>
              </a:ext>
            </a:extLst>
          </p:cNvPr>
          <p:cNvSpPr/>
          <p:nvPr/>
        </p:nvSpPr>
        <p:spPr>
          <a:xfrm>
            <a:off x="2400739" y="2015987"/>
            <a:ext cx="9178551" cy="936104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 사업운영과 더 많은 학습자들에게 학습참여의 기회를 제공한다는 차원에서 예산증액은 필수적인 사항이라고 할 수 있으며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평생학습이 사회적 형평성제고에 직접적인 영향요인이 되고 포용사회 구축을 위해 필요한 정책이라는 점을 예산수립 시 고려하도록 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한쪽 모서리가 잘린 사각형 10">
            <a:extLst>
              <a:ext uri="{FF2B5EF4-FFF2-40B4-BE49-F238E27FC236}">
                <a16:creationId xmlns:a16="http://schemas.microsoft.com/office/drawing/2014/main" id="{F1D2172E-8A8A-4005-92A4-4DEBEAFA6BB4}"/>
              </a:ext>
            </a:extLst>
          </p:cNvPr>
          <p:cNvSpPr/>
          <p:nvPr/>
        </p:nvSpPr>
        <p:spPr>
          <a:xfrm>
            <a:off x="507840" y="3049398"/>
            <a:ext cx="1728192" cy="132421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불평등 해소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교육의 기회확대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를</a:t>
            </a:r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위한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예산증액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한쪽 모서리가 잘린 사각형 12">
            <a:extLst>
              <a:ext uri="{FF2B5EF4-FFF2-40B4-BE49-F238E27FC236}">
                <a16:creationId xmlns:a16="http://schemas.microsoft.com/office/drawing/2014/main" id="{0F1DAFAB-78B3-2D0A-6272-63CADA525E1E}"/>
              </a:ext>
            </a:extLst>
          </p:cNvPr>
          <p:cNvSpPr/>
          <p:nvPr/>
        </p:nvSpPr>
        <p:spPr>
          <a:xfrm>
            <a:off x="2400739" y="3040373"/>
            <a:ext cx="9178551" cy="1333237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세대간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지역간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계층간 교육격차가 더욱 심화되고 이로 인한 교육의 불평등은 지속적인 불평등 상황에 놓이게 되는 원인이 된다는 점에서 교육의 기회 확대는 불평등 해소를 위해 근본적인 접근법이 될 수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더불어 학령기의 교육 불평등을 경험한 학생은 성인이 된 이후에도 평생학습 참여기회가 낮다는 지속적인 통계 자료를 토대로 평생학습 영역에서 교육 불평등을 해소할 수 있도록 적극적인 조치를 취하는 것이 요구됨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이를 위해 예산증액은 필수적인 방안이라 할 수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58C7AB4-B2DC-A5BD-6845-A406C4EDAF6C}"/>
              </a:ext>
            </a:extLst>
          </p:cNvPr>
          <p:cNvSpPr/>
          <p:nvPr/>
        </p:nvSpPr>
        <p:spPr>
          <a:xfrm>
            <a:off x="507840" y="1177344"/>
            <a:ext cx="11071450" cy="7487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현안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목포시의 평생학습 예산은 증가하지 못하고 있으며 목포시 전체 예산감소에 따라 최근 소폭 감소   </a:t>
            </a:r>
            <a:endParaRPr lang="en-US" altLang="ko-KR" sz="18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 것을 확인할 수 있음</a:t>
            </a:r>
            <a:r>
              <a:rPr lang="en-US" altLang="ko-KR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65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47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4.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추진현황 </a:t>
            </a:r>
          </a:p>
        </p:txBody>
      </p:sp>
      <p:sp>
        <p:nvSpPr>
          <p:cNvPr id="5" name="한쪽 모서리가 잘린 사각형 10">
            <a:extLst>
              <a:ext uri="{FF2B5EF4-FFF2-40B4-BE49-F238E27FC236}">
                <a16:creationId xmlns:a16="http://schemas.microsoft.com/office/drawing/2014/main" id="{71AB8761-53ED-3D06-DB64-4CCBDB3C8216}"/>
              </a:ext>
            </a:extLst>
          </p:cNvPr>
          <p:cNvSpPr/>
          <p:nvPr/>
        </p:nvSpPr>
        <p:spPr>
          <a:xfrm>
            <a:off x="507840" y="2604393"/>
            <a:ext cx="1728192" cy="1355066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글로벌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학습도시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역량강화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한쪽 모서리가 잘린 사각형 12">
            <a:extLst>
              <a:ext uri="{FF2B5EF4-FFF2-40B4-BE49-F238E27FC236}">
                <a16:creationId xmlns:a16="http://schemas.microsoft.com/office/drawing/2014/main" id="{683D726C-F23E-0854-727F-8CE809BE16CA}"/>
              </a:ext>
            </a:extLst>
          </p:cNvPr>
          <p:cNvSpPr/>
          <p:nvPr/>
        </p:nvSpPr>
        <p:spPr>
          <a:xfrm>
            <a:off x="2400739" y="2604393"/>
            <a:ext cx="9178551" cy="1333236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향후 목포시 평생학습관은 외국어 마을 등과 함께 운영되어 글로벌 학습도시라는 목표도 달성 할 수 있도록 평생학습차원에서 외국어를 생활 문화적으로 접하면서 익힐 수 있도록 지원해야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외국어 마을의 경우 외국어 학습이라는 학령기에 효과적인 학습이라는 차원에서 아동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청소년 중심의 프로그램 비중이 성인 비중보다 큰 것으로 나타나고 있는데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지속적인 글로벌 역량 향상을 위해 영어 외 중국어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베트남어 등을 성인대상 프로그램으로 하는 방안을 고려할 수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한쪽 모서리가 잘린 사각형 10">
            <a:extLst>
              <a:ext uri="{FF2B5EF4-FFF2-40B4-BE49-F238E27FC236}">
                <a16:creationId xmlns:a16="http://schemas.microsoft.com/office/drawing/2014/main" id="{F1D2172E-8A8A-4005-92A4-4DEBEAFA6BB4}"/>
              </a:ext>
            </a:extLst>
          </p:cNvPr>
          <p:cNvSpPr/>
          <p:nvPr/>
        </p:nvSpPr>
        <p:spPr>
          <a:xfrm>
            <a:off x="507840" y="4121883"/>
            <a:ext cx="1728192" cy="976810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목포시민대학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설립 추진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한쪽 모서리가 잘린 사각형 12">
            <a:extLst>
              <a:ext uri="{FF2B5EF4-FFF2-40B4-BE49-F238E27FC236}">
                <a16:creationId xmlns:a16="http://schemas.microsoft.com/office/drawing/2014/main" id="{0F1DAFAB-78B3-2D0A-6272-63CADA525E1E}"/>
              </a:ext>
            </a:extLst>
          </p:cNvPr>
          <p:cNvSpPr/>
          <p:nvPr/>
        </p:nvSpPr>
        <p:spPr>
          <a:xfrm>
            <a:off x="2400739" y="4112859"/>
            <a:ext cx="9178551" cy="976810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평생학습관의 경우 향후 변화하는 사회문화적 환경에 따라 가칭 ‘목포 시민대학’ 등의 브랜드 사업 및 이러한 사업의 질적 제고를 위한 방안 마련이 필요함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‘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계좌제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 등을 함께 추진할 필요가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58C7AB4-B2DC-A5BD-6845-A406C4EDAF6C}"/>
              </a:ext>
            </a:extLst>
          </p:cNvPr>
          <p:cNvSpPr/>
          <p:nvPr/>
        </p:nvSpPr>
        <p:spPr>
          <a:xfrm>
            <a:off x="507840" y="1177344"/>
            <a:ext cx="11071450" cy="12588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현안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목포시는 네트워크 구축</a:t>
            </a:r>
            <a:r>
              <a:rPr lang="en-US" altLang="ko-KR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학습동아리 활성화</a:t>
            </a:r>
            <a:r>
              <a:rPr lang="en-US" altLang="ko-KR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활동가 양성</a:t>
            </a:r>
            <a:r>
              <a:rPr lang="en-US" altLang="ko-KR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문해사업 등 다양한 사업을 </a:t>
            </a:r>
            <a:endParaRPr lang="en-US" altLang="ko-KR" sz="18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운영하고 있으나 평생학습관이 아직 설립되지 않아 평생학습 관련 사업의 다각화와 목포시민의 </a:t>
            </a:r>
            <a:endParaRPr lang="en-US" altLang="ko-KR" sz="18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요구에 부합하는 프로그램을 제공하고자 노력하는데 시스템적 한계를 보이고 있음 </a:t>
            </a:r>
          </a:p>
        </p:txBody>
      </p:sp>
    </p:spTree>
    <p:extLst>
      <p:ext uri="{BB962C8B-B14F-4D97-AF65-F5344CB8AC3E}">
        <p14:creationId xmlns:p14="http://schemas.microsoft.com/office/powerpoint/2010/main" val="213761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48</a:t>
            </a:fld>
            <a:endParaRPr lang="ko-KR" altLang="en-US"/>
          </a:p>
        </p:txBody>
      </p:sp>
      <p:cxnSp>
        <p:nvCxnSpPr>
          <p:cNvPr id="4" name="직선 연결선 3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0BE6B4-2D69-414F-AEB4-8911E1C95E95}"/>
              </a:ext>
            </a:extLst>
          </p:cNvPr>
          <p:cNvSpPr txBox="1"/>
          <p:nvPr/>
        </p:nvSpPr>
        <p:spPr>
          <a:xfrm>
            <a:off x="5383636" y="156517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평생학습 관계자 및 수강자대상 </a:t>
            </a:r>
            <a:r>
              <a:rPr lang="en-US" altLang="ko-KR" dirty="0"/>
              <a:t>2</a:t>
            </a:r>
            <a:r>
              <a:rPr lang="ko-KR" altLang="en-US" dirty="0"/>
              <a:t>차례 실시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FA2FFDF0-D299-4E7A-D91F-01B6F20E7A7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17">
            <a:extLst>
              <a:ext uri="{FF2B5EF4-FFF2-40B4-BE49-F238E27FC236}">
                <a16:creationId xmlns:a16="http://schemas.microsoft.com/office/drawing/2014/main" id="{D5712488-62B0-7C06-D5E9-9DA1F729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A2C1F7-0A72-E9F0-6B8E-648C6969DFAB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조사개요 </a:t>
            </a:r>
          </a:p>
        </p:txBody>
      </p:sp>
      <p:sp>
        <p:nvSpPr>
          <p:cNvPr id="10" name="한쪽 모서리가 잘린 사각형 10">
            <a:extLst>
              <a:ext uri="{FF2B5EF4-FFF2-40B4-BE49-F238E27FC236}">
                <a16:creationId xmlns:a16="http://schemas.microsoft.com/office/drawing/2014/main" id="{E1B7E31F-AF44-E0E7-2149-6607E4A8918B}"/>
              </a:ext>
            </a:extLst>
          </p:cNvPr>
          <p:cNvSpPr/>
          <p:nvPr/>
        </p:nvSpPr>
        <p:spPr>
          <a:xfrm>
            <a:off x="507840" y="2239931"/>
            <a:ext cx="1728192" cy="1110624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전문가 집단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심층면담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한쪽 모서리가 잘린 사각형 12">
            <a:extLst>
              <a:ext uri="{FF2B5EF4-FFF2-40B4-BE49-F238E27FC236}">
                <a16:creationId xmlns:a16="http://schemas.microsoft.com/office/drawing/2014/main" id="{17E9CEF4-EAF8-2811-716C-48EBB54A3149}"/>
              </a:ext>
            </a:extLst>
          </p:cNvPr>
          <p:cNvSpPr/>
          <p:nvPr/>
        </p:nvSpPr>
        <p:spPr>
          <a:xfrm>
            <a:off x="2400739" y="2239931"/>
            <a:ext cx="9178551" cy="1110624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코로나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19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인한 목포시 평생학습 실태 및 네트워크 현황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 현장의 요구를 파악하기 위해 평생교육 현장에서 사업을 담당하고 있는 평생교육 유관기관 종사자 및 교육운영 담당자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 평생학습 사업 위탁기관 실무자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강사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학습동아리 및 프로그램 참가자 등을 대상으로 심층면담을 실시하였음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한쪽 모서리가 잘린 사각형 10">
            <a:extLst>
              <a:ext uri="{FF2B5EF4-FFF2-40B4-BE49-F238E27FC236}">
                <a16:creationId xmlns:a16="http://schemas.microsoft.com/office/drawing/2014/main" id="{77F80737-29BC-9E63-2CEE-AFB0BCF7C504}"/>
              </a:ext>
            </a:extLst>
          </p:cNvPr>
          <p:cNvSpPr/>
          <p:nvPr/>
        </p:nvSpPr>
        <p:spPr>
          <a:xfrm>
            <a:off x="507840" y="3522004"/>
            <a:ext cx="1728192" cy="1324212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수집된 자료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분석 및 범주화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3BA3D845-62DC-DEA6-C894-E2598F435524}"/>
              </a:ext>
            </a:extLst>
          </p:cNvPr>
          <p:cNvSpPr/>
          <p:nvPr/>
        </p:nvSpPr>
        <p:spPr>
          <a:xfrm>
            <a:off x="2400739" y="3512979"/>
            <a:ext cx="9178551" cy="1333237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심층면담을 통해 사전에 예상하지 못했던 코로나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19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초래한 교육적 상황에 대해 폭넓게 의견을 수렴하고자 하였고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반구조화 된 질문지를 활용하여 면담을 실시하였으며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면담을 통해 수집된 자료를 토대로 분석하여 연구주제와 관련한 유의미한 내용을 도출하고 분류하는 범주화 작업을 실시함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2F9E14A-6472-1968-B0DD-D6AA6BB025A4}"/>
              </a:ext>
            </a:extLst>
          </p:cNvPr>
          <p:cNvSpPr/>
          <p:nvPr/>
        </p:nvSpPr>
        <p:spPr>
          <a:xfrm>
            <a:off x="507840" y="1317309"/>
            <a:ext cx="11071450" cy="7487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kern="0" dirty="0">
                <a:solidFill>
                  <a:srgbClr val="000000"/>
                </a:solidFill>
                <a:latin typeface="휴먼고딕"/>
                <a:ea typeface="휴먼고딕"/>
              </a:rPr>
              <a:t>목포시 평생학습 실태 파악 및 교육 요구에 대한 의견을 수렴하기 위해 평생학습 사업 담당자</a:t>
            </a:r>
            <a:r>
              <a:rPr lang="en-US" altLang="ko-KR" sz="1800" kern="0" dirty="0">
                <a:solidFill>
                  <a:srgbClr val="000000"/>
                </a:solidFill>
                <a:latin typeface="휴먼고딕"/>
                <a:ea typeface="휴먼고딕"/>
              </a:rPr>
              <a:t>, </a:t>
            </a:r>
            <a:r>
              <a:rPr lang="ko-KR" altLang="en-US" sz="1800" kern="0" dirty="0">
                <a:solidFill>
                  <a:srgbClr val="000000"/>
                </a:solidFill>
                <a:latin typeface="휴먼고딕"/>
                <a:ea typeface="휴먼고딕"/>
              </a:rPr>
              <a:t>유관기관 종사자</a:t>
            </a:r>
            <a:r>
              <a:rPr lang="en-US" altLang="ko-KR" sz="1800" kern="0" dirty="0">
                <a:solidFill>
                  <a:srgbClr val="000000"/>
                </a:solidFill>
                <a:latin typeface="휴먼고딕"/>
                <a:ea typeface="휴먼고딕"/>
              </a:rPr>
              <a:t>, </a:t>
            </a:r>
            <a:r>
              <a:rPr lang="ko-KR" altLang="en-US" sz="1800" kern="0" dirty="0">
                <a:solidFill>
                  <a:srgbClr val="000000"/>
                </a:solidFill>
                <a:latin typeface="휴먼고딕"/>
                <a:ea typeface="휴먼고딕"/>
              </a:rPr>
              <a:t>평생교육 강사 및 활동가</a:t>
            </a:r>
            <a:r>
              <a:rPr lang="en-US" altLang="ko-KR" sz="1800" kern="0" dirty="0">
                <a:solidFill>
                  <a:srgbClr val="000000"/>
                </a:solidFill>
                <a:latin typeface="휴먼고딕"/>
                <a:ea typeface="휴먼고딕"/>
              </a:rPr>
              <a:t>, </a:t>
            </a:r>
            <a:r>
              <a:rPr lang="ko-KR" altLang="en-US" sz="1800" kern="0" dirty="0">
                <a:solidFill>
                  <a:srgbClr val="000000"/>
                </a:solidFill>
                <a:latin typeface="휴먼고딕"/>
                <a:ea typeface="휴먼고딕"/>
              </a:rPr>
              <a:t>학습자 대상 심층면담 </a:t>
            </a:r>
            <a:r>
              <a:rPr lang="en-US" altLang="ko-KR" sz="1800" kern="0" dirty="0">
                <a:solidFill>
                  <a:srgbClr val="000000"/>
                </a:solidFill>
                <a:latin typeface="휴먼고딕"/>
                <a:ea typeface="휴먼고딕"/>
              </a:rPr>
              <a:t>(FGI: Focus Group Interview) </a:t>
            </a:r>
            <a:r>
              <a:rPr lang="ko-KR" altLang="en-US" sz="1800" kern="0" dirty="0">
                <a:solidFill>
                  <a:srgbClr val="000000"/>
                </a:solidFill>
                <a:latin typeface="휴먼고딕"/>
                <a:ea typeface="휴먼고딕"/>
              </a:rPr>
              <a:t>실시</a:t>
            </a:r>
            <a:endParaRPr lang="en-US" altLang="ko-KR" sz="1800" kern="0" dirty="0">
              <a:solidFill>
                <a:srgbClr val="000000"/>
              </a:solidFill>
              <a:latin typeface="휴먼고딕"/>
              <a:ea typeface="휴먼고딕"/>
            </a:endParaRPr>
          </a:p>
        </p:txBody>
      </p:sp>
    </p:spTree>
    <p:extLst>
      <p:ext uri="{BB962C8B-B14F-4D97-AF65-F5344CB8AC3E}">
        <p14:creationId xmlns:p14="http://schemas.microsoft.com/office/powerpoint/2010/main" val="321247687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49</a:t>
            </a:fld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90BE6B4-2D69-414F-AEB4-8911E1C95E95}"/>
              </a:ext>
            </a:extLst>
          </p:cNvPr>
          <p:cNvSpPr txBox="1"/>
          <p:nvPr/>
        </p:nvSpPr>
        <p:spPr>
          <a:xfrm>
            <a:off x="5383636" y="156517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평생학습 관계자 및 수강자대상 </a:t>
            </a:r>
            <a:r>
              <a:rPr lang="en-US" altLang="ko-KR" dirty="0"/>
              <a:t>2</a:t>
            </a:r>
            <a:r>
              <a:rPr lang="ko-KR" altLang="en-US" dirty="0"/>
              <a:t>차례 실시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C6479-BF13-C753-142E-43DF07FE7466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C6116F74-878F-FC29-7D0B-6C56B82ADC6A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17">
            <a:extLst>
              <a:ext uri="{FF2B5EF4-FFF2-40B4-BE49-F238E27FC236}">
                <a16:creationId xmlns:a16="http://schemas.microsoft.com/office/drawing/2014/main" id="{7DC747FD-B0A7-CB53-7C44-0D6650243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" name="한쪽 모서리가 잘린 사각형 9">
            <a:extLst>
              <a:ext uri="{FF2B5EF4-FFF2-40B4-BE49-F238E27FC236}">
                <a16:creationId xmlns:a16="http://schemas.microsoft.com/office/drawing/2014/main" id="{5C61C793-B572-3144-E16E-478C4583B96C}"/>
              </a:ext>
            </a:extLst>
          </p:cNvPr>
          <p:cNvSpPr/>
          <p:nvPr/>
        </p:nvSpPr>
        <p:spPr>
          <a:xfrm>
            <a:off x="645028" y="1334275"/>
            <a:ext cx="1728192" cy="1348448"/>
          </a:xfrm>
          <a:prstGeom prst="snip1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평생학습관계자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26</a:t>
            </a:r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명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심층면담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한쪽 모서리가 잘린 사각형 10">
            <a:extLst>
              <a:ext uri="{FF2B5EF4-FFF2-40B4-BE49-F238E27FC236}">
                <a16:creationId xmlns:a16="http://schemas.microsoft.com/office/drawing/2014/main" id="{1FA80F46-9F9A-14B3-C2C3-AA86A87B9E8C}"/>
              </a:ext>
            </a:extLst>
          </p:cNvPr>
          <p:cNvSpPr/>
          <p:nvPr/>
        </p:nvSpPr>
        <p:spPr>
          <a:xfrm>
            <a:off x="645028" y="2789414"/>
            <a:ext cx="1728192" cy="627078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실태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및 요구 파악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한쪽 모서리가 잘린 사각형 11">
            <a:extLst>
              <a:ext uri="{FF2B5EF4-FFF2-40B4-BE49-F238E27FC236}">
                <a16:creationId xmlns:a16="http://schemas.microsoft.com/office/drawing/2014/main" id="{0E829A4E-E22E-3DEA-FB22-8C148A6E0BFE}"/>
              </a:ext>
            </a:extLst>
          </p:cNvPr>
          <p:cNvSpPr/>
          <p:nvPr/>
        </p:nvSpPr>
        <p:spPr>
          <a:xfrm>
            <a:off x="2537927" y="1334275"/>
            <a:ext cx="8953061" cy="1337706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심층면담은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2023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6~7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사이에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 실시되었으며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 평생학습 관계자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26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명을 대상으로 모둠을 구성하여 면담을 실시함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심층면담은 모두 면담 참가자의 사전 동의를 얻어 녹음을 하였으며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녹음된 내용은 문서화를 실시하여 분석에 용이하게 작업한 뒤 활용하였음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비교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분석하여 본 연구주제에 유의미한 내용으로 간주되는 개념을 추출하였고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추출된 개념들을 유사한 내용으로 분류하는 범주화 작업을 실시함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한쪽 모서리가 잘린 사각형 12">
            <a:extLst>
              <a:ext uri="{FF2B5EF4-FFF2-40B4-BE49-F238E27FC236}">
                <a16:creationId xmlns:a16="http://schemas.microsoft.com/office/drawing/2014/main" id="{56FB7EC7-DC8D-BA2D-E333-74541459DF99}"/>
              </a:ext>
            </a:extLst>
          </p:cNvPr>
          <p:cNvSpPr/>
          <p:nvPr/>
        </p:nvSpPr>
        <p:spPr>
          <a:xfrm>
            <a:off x="2537927" y="2789414"/>
            <a:ext cx="8953061" cy="627077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분석을 통해 목포시 평생학습 실태 및 요구를 파악하고 향후 발전방안과 전략과제를 도출하였으며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세부추진과제 수립에 필요한 시사점을 파악함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한쪽 모서리가 잘린 사각형 10">
            <a:extLst>
              <a:ext uri="{FF2B5EF4-FFF2-40B4-BE49-F238E27FC236}">
                <a16:creationId xmlns:a16="http://schemas.microsoft.com/office/drawing/2014/main" id="{4468786B-A31A-0609-C3B5-8C806E087FEB}"/>
              </a:ext>
            </a:extLst>
          </p:cNvPr>
          <p:cNvSpPr/>
          <p:nvPr/>
        </p:nvSpPr>
        <p:spPr>
          <a:xfrm>
            <a:off x="645028" y="3523183"/>
            <a:ext cx="1728192" cy="1191846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현장 전문가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목적표집 방법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한쪽 모서리가 잘린 사각형 12">
            <a:extLst>
              <a:ext uri="{FF2B5EF4-FFF2-40B4-BE49-F238E27FC236}">
                <a16:creationId xmlns:a16="http://schemas.microsoft.com/office/drawing/2014/main" id="{02FAF45F-A80B-5D7B-43F6-73A12F6B670C}"/>
              </a:ext>
            </a:extLst>
          </p:cNvPr>
          <p:cNvSpPr/>
          <p:nvPr/>
        </p:nvSpPr>
        <p:spPr>
          <a:xfrm>
            <a:off x="2537927" y="3523184"/>
            <a:ext cx="8953061" cy="1191846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심층면담 참가자 선정은 목포시 평생학습에 있어 현장 중심적이고 미래지향적인 방향을 제시할 수 있도록 목포시 평생학습팀 관계자의 추천을 고려하였으며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코로나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19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상황에서의 교육운영 실태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교육적 요구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향후 발전방안과 전략수립에 적절한 답변을 해 줄 수 있을 것으로 예상되는 현장 전문가들을 목적표집 방법을 통해 선정하였음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한쪽 모서리가 잘린 사각형 10">
            <a:extLst>
              <a:ext uri="{FF2B5EF4-FFF2-40B4-BE49-F238E27FC236}">
                <a16:creationId xmlns:a16="http://schemas.microsoft.com/office/drawing/2014/main" id="{B79A0AF6-7B61-FD6E-784C-22C484E29FF2}"/>
              </a:ext>
            </a:extLst>
          </p:cNvPr>
          <p:cNvSpPr/>
          <p:nvPr/>
        </p:nvSpPr>
        <p:spPr>
          <a:xfrm>
            <a:off x="645028" y="4832463"/>
            <a:ext cx="1728192" cy="1044271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학습 프로그램의 차별화</a:t>
            </a:r>
          </a:p>
        </p:txBody>
      </p:sp>
      <p:sp>
        <p:nvSpPr>
          <p:cNvPr id="16" name="한쪽 모서리가 잘린 사각형 12">
            <a:extLst>
              <a:ext uri="{FF2B5EF4-FFF2-40B4-BE49-F238E27FC236}">
                <a16:creationId xmlns:a16="http://schemas.microsoft.com/office/drawing/2014/main" id="{3B8A744A-E0B0-B038-2104-3F8134F4A187}"/>
              </a:ext>
            </a:extLst>
          </p:cNvPr>
          <p:cNvSpPr/>
          <p:nvPr/>
        </p:nvSpPr>
        <p:spPr>
          <a:xfrm>
            <a:off x="2537927" y="4832463"/>
            <a:ext cx="8953061" cy="1044272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 평생학습 정책을 관장하는 평생학습팀 공무원부터 목포시로부터 평생학습 사업을 위탁 받아 운영하고 있는 평생학습 민간단체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평생교육법상 명시된 평생학습사업 담당자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교육기획 및 운영실무자와 더불어 평생학습 영역에서 활동하고 있는 강사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학습동아리 대표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코디네이터를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대상으로 면담을 실시함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E1D6B-1092-250D-ACA9-DD55E09A4858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나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조사방법 </a:t>
            </a:r>
          </a:p>
        </p:txBody>
      </p:sp>
    </p:spTree>
    <p:extLst>
      <p:ext uri="{BB962C8B-B14F-4D97-AF65-F5344CB8AC3E}">
        <p14:creationId xmlns:p14="http://schemas.microsoft.com/office/powerpoint/2010/main" val="400434924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5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685085" y="4642282"/>
            <a:ext cx="3760512" cy="1606735"/>
          </a:xfrm>
          <a:prstGeom prst="rect">
            <a:avLst/>
          </a:prstGeom>
        </p:spPr>
      </p:pic>
      <p:sp>
        <p:nvSpPr>
          <p:cNvPr id="24" name="가로 글상자 23"/>
          <p:cNvSpPr txBox="1"/>
          <p:nvPr/>
        </p:nvSpPr>
        <p:spPr>
          <a:xfrm>
            <a:off x="514165" y="1261109"/>
            <a:ext cx="6096000" cy="525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u="none" strike="noStrike">
                <a:solidFill>
                  <a:srgbClr val="00AB6C"/>
                </a:solidFill>
                <a:latin typeface="HY헤드라인M"/>
                <a:ea typeface="HY헤드라인M"/>
                <a:cs typeface="HY헤드라인M"/>
              </a:rPr>
              <a:t>“</a:t>
            </a:r>
            <a:r>
              <a:rPr b="0" i="0" u="none" strike="noStrike">
                <a:solidFill>
                  <a:srgbClr val="00AB6C"/>
                </a:solidFill>
                <a:latin typeface="HY헤드라인M"/>
                <a:ea typeface="HY헤드라인M"/>
                <a:cs typeface="HY헤드라인M"/>
              </a:rPr>
              <a:t>누구나 누리는 맞춤형 평생학습 진흥</a:t>
            </a:r>
            <a:r>
              <a:rPr lang="EN-US" b="0" i="0" u="none" strike="noStrike">
                <a:solidFill>
                  <a:srgbClr val="00AB6C"/>
                </a:solidFill>
                <a:latin typeface="HY헤드라인M"/>
                <a:ea typeface="HY헤드라인M"/>
                <a:cs typeface="HY헤드라인M"/>
              </a:rPr>
              <a:t>”</a:t>
            </a:r>
            <a:endParaRPr lang="ko-KR" altLang="en-US"/>
          </a:p>
        </p:txBody>
      </p:sp>
      <p:sp>
        <p:nvSpPr>
          <p:cNvPr id="25" name="가로 글상자 24"/>
          <p:cNvSpPr txBox="1"/>
          <p:nvPr/>
        </p:nvSpPr>
        <p:spPr>
          <a:xfrm>
            <a:off x="366204" y="1747819"/>
            <a:ext cx="11727772" cy="2158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이제는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새로운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교육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패러다임이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필요한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시점</a:t>
            </a:r>
            <a:endParaRPr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77426" lvl="0" indent="-277426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우리나라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교육시스템은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유치원에서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출발하여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대학으로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끝나는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단선적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성장경로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집중투자하는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형태</a:t>
            </a:r>
            <a:endParaRPr sz="1600" b="0" i="0" u="none" strike="noStrike" spc="-2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77426" lvl="0" indent="-277426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지금은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미래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불확실성의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증가로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생애초기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성장경로를잘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마친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것만으로는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안정적인</a:t>
            </a:r>
            <a:r>
              <a:rPr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삶을</a:t>
            </a:r>
            <a:r>
              <a:rPr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보장할</a:t>
            </a:r>
            <a:r>
              <a:rPr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수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없는</a:t>
            </a:r>
            <a:r>
              <a:rPr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시대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에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직면</a:t>
            </a:r>
            <a:endParaRPr sz="1600" b="0" i="0" u="none" strike="noStrike" spc="-2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69900" lvl="0" indent="-469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 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*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   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디지털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대전환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인공지능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(AI)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발달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기술혁신에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따른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지식의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폭발적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증가로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계속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필요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30200" lvl="0" indent="-1651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“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모든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근로자의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50%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는 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5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 내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재교육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(re-skilling)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필요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” 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세계경제포럼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’20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277426" lvl="0" indent="-277426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이제는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생애초기에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‘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마친다라는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생각에서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벗어나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전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생애에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걸쳐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삶과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학습이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하나가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되는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교육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패러다임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필요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  <p:pic>
        <p:nvPicPr>
          <p:cNvPr id="28" name="그림 2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359393" y="4605291"/>
            <a:ext cx="4987921" cy="15705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76094B-6DB8-A098-A8F2-C2E57A9820F2}"/>
              </a:ext>
            </a:extLst>
          </p:cNvPr>
          <p:cNvSpPr txBox="1"/>
          <p:nvPr/>
        </p:nvSpPr>
        <p:spPr>
          <a:xfrm>
            <a:off x="242596" y="750499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가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제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</a:t>
            </a: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차 평생교육진흥 기본계획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(2023-2027)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AD85F-8EEE-06CE-2F03-836E1680A764}"/>
              </a:ext>
            </a:extLst>
          </p:cNvPr>
          <p:cNvSpPr txBox="1"/>
          <p:nvPr/>
        </p:nvSpPr>
        <p:spPr>
          <a:xfrm>
            <a:off x="242596" y="141128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2.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평생교육정책 및 필요성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15FEE132-A309-27D3-2D0D-8DEE5890D9B1}"/>
              </a:ext>
            </a:extLst>
          </p:cNvPr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866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50</a:t>
            </a:fld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90BE6B4-2D69-414F-AEB4-8911E1C95E95}"/>
              </a:ext>
            </a:extLst>
          </p:cNvPr>
          <p:cNvSpPr txBox="1"/>
          <p:nvPr/>
        </p:nvSpPr>
        <p:spPr>
          <a:xfrm>
            <a:off x="5383636" y="156517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평생학습 관계자 및 수강자대상 </a:t>
            </a:r>
            <a:r>
              <a:rPr lang="en-US" altLang="ko-KR" dirty="0"/>
              <a:t>2</a:t>
            </a:r>
            <a:r>
              <a:rPr lang="ko-KR" altLang="en-US" dirty="0"/>
              <a:t>차례 실시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24028-2A29-B8D4-E1B4-51A104EFA01A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33102B18-B077-7C53-0621-D7A66726A98F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17">
            <a:extLst>
              <a:ext uri="{FF2B5EF4-FFF2-40B4-BE49-F238E27FC236}">
                <a16:creationId xmlns:a16="http://schemas.microsoft.com/office/drawing/2014/main" id="{1AF3E92A-E551-A065-A0EC-C3B243C14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" name="한쪽 모서리가 잘린 사각형 9">
            <a:extLst>
              <a:ext uri="{FF2B5EF4-FFF2-40B4-BE49-F238E27FC236}">
                <a16:creationId xmlns:a16="http://schemas.microsoft.com/office/drawing/2014/main" id="{755435FE-7F34-C8DF-E13B-1359FBED73BB}"/>
              </a:ext>
            </a:extLst>
          </p:cNvPr>
          <p:cNvSpPr/>
          <p:nvPr/>
        </p:nvSpPr>
        <p:spPr>
          <a:xfrm>
            <a:off x="645028" y="1334274"/>
            <a:ext cx="1728192" cy="1617267"/>
          </a:xfrm>
          <a:prstGeom prst="snip1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현장경험을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고려한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질문내용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한쪽 모서리가 잘린 사각형 10">
            <a:extLst>
              <a:ext uri="{FF2B5EF4-FFF2-40B4-BE49-F238E27FC236}">
                <a16:creationId xmlns:a16="http://schemas.microsoft.com/office/drawing/2014/main" id="{5603DD87-AC5F-C2A7-2F36-7856EC0D0ABA}"/>
              </a:ext>
            </a:extLst>
          </p:cNvPr>
          <p:cNvSpPr/>
          <p:nvPr/>
        </p:nvSpPr>
        <p:spPr>
          <a:xfrm>
            <a:off x="640666" y="3114219"/>
            <a:ext cx="1728192" cy="627078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질적분석방법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한쪽 모서리가 잘린 사각형 11">
            <a:extLst>
              <a:ext uri="{FF2B5EF4-FFF2-40B4-BE49-F238E27FC236}">
                <a16:creationId xmlns:a16="http://schemas.microsoft.com/office/drawing/2014/main" id="{84294897-BA46-9D5C-EFDD-97E0BA95439B}"/>
              </a:ext>
            </a:extLst>
          </p:cNvPr>
          <p:cNvSpPr/>
          <p:nvPr/>
        </p:nvSpPr>
        <p:spPr>
          <a:xfrm>
            <a:off x="2537927" y="1334275"/>
            <a:ext cx="8953061" cy="1617520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면담 실시 전 연구진 회의 및 목포시 관계자와의 협의를 통해 </a:t>
            </a:r>
            <a:r>
              <a:rPr lang="ko-KR" altLang="en-US" sz="1600" kern="0" dirty="0" err="1">
                <a:solidFill>
                  <a:srgbClr val="000000"/>
                </a:solidFill>
                <a:latin typeface="휴먼고딕"/>
                <a:ea typeface="휴먼고딕"/>
              </a:rPr>
              <a:t>반구조화된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 질문지를 구성함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. </a:t>
            </a:r>
          </a:p>
          <a:p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우선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목포시 평생교육기관 및 유관시설의 교육운영 실태 조사를 위해 평생교육 학습환경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인프라 구축 현황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기관 간 네트워크 연계 현황에 대한 질문을 구성함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더불어 코로나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19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이후 변화한 학습환경에 있어 대응방안 및 학습요구에 대해 기관 차원의 대응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평생교육정책 및 사업 관련 지원요구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평생교육기관 간 연계 협력 방안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사업 활성화와 지속성 확보를 위해 필요하거나 개선할 점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발전방향에 대한 질문으로 구성함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이러한 질문들은 현장경험을 고려하였음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.</a:t>
            </a:r>
            <a:endParaRPr lang="en-US" altLang="ko-KR" sz="16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  <p:sp>
        <p:nvSpPr>
          <p:cNvPr id="12" name="한쪽 모서리가 잘린 사각형 12">
            <a:extLst>
              <a:ext uri="{FF2B5EF4-FFF2-40B4-BE49-F238E27FC236}">
                <a16:creationId xmlns:a16="http://schemas.microsoft.com/office/drawing/2014/main" id="{1D959607-0328-0E30-F7DB-8391E12F118C}"/>
              </a:ext>
            </a:extLst>
          </p:cNvPr>
          <p:cNvSpPr/>
          <p:nvPr/>
        </p:nvSpPr>
        <p:spPr>
          <a:xfrm>
            <a:off x="2533565" y="3114219"/>
            <a:ext cx="8953061" cy="627077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심층면담을 통해 수집된 자료는 질적 분석 작업을 통해 유형별로 범주 구분</a:t>
            </a:r>
            <a:endParaRPr lang="en-US" altLang="ko-KR" sz="16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  <p:sp>
        <p:nvSpPr>
          <p:cNvPr id="13" name="한쪽 모서리가 잘린 사각형 10">
            <a:extLst>
              <a:ext uri="{FF2B5EF4-FFF2-40B4-BE49-F238E27FC236}">
                <a16:creationId xmlns:a16="http://schemas.microsoft.com/office/drawing/2014/main" id="{F6E096A9-BCC5-57C1-8CF4-D7D1CAB81D57}"/>
              </a:ext>
            </a:extLst>
          </p:cNvPr>
          <p:cNvSpPr/>
          <p:nvPr/>
        </p:nvSpPr>
        <p:spPr>
          <a:xfrm>
            <a:off x="640666" y="3903974"/>
            <a:ext cx="1728192" cy="1191846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의미단위추출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및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범주화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한쪽 모서리가 잘린 사각형 12">
            <a:extLst>
              <a:ext uri="{FF2B5EF4-FFF2-40B4-BE49-F238E27FC236}">
                <a16:creationId xmlns:a16="http://schemas.microsoft.com/office/drawing/2014/main" id="{50C7676E-0647-B02E-2C6C-4EC6D77AC60C}"/>
              </a:ext>
            </a:extLst>
          </p:cNvPr>
          <p:cNvSpPr/>
          <p:nvPr/>
        </p:nvSpPr>
        <p:spPr>
          <a:xfrm>
            <a:off x="2533565" y="3903975"/>
            <a:ext cx="8953061" cy="1191846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면담참가자들의 의견 중 연구주제와 관련이 있다고 생각되는 내용은 모두 의미단위로 추출하였고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추출된 내용은 다시 유사 내용들로 분류하는 범주화 작업을 통해 구분을 실시함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내용에 따라 각기 다른 범주로 구분하였으며 ‘학습 환경 변화로 인한 어려움’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, ‘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학습환경 변화에 따른 요구 및 개선 과제’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, ‘</a:t>
            </a:r>
            <a:r>
              <a:rPr lang="ko-KR" altLang="en-US" sz="1600" kern="0" dirty="0">
                <a:solidFill>
                  <a:srgbClr val="000000"/>
                </a:solidFill>
                <a:latin typeface="휴먼고딕"/>
                <a:ea typeface="휴먼고딕"/>
              </a:rPr>
              <a:t>평생학습도시 활성화 방안’ 등으로 구분됨</a:t>
            </a:r>
            <a:r>
              <a:rPr lang="en-US" altLang="ko-KR" sz="1600" kern="0" dirty="0">
                <a:solidFill>
                  <a:srgbClr val="000000"/>
                </a:solidFill>
                <a:latin typeface="휴먼고딕"/>
                <a:ea typeface="휴먼고딕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24116-C6AB-9E46-AA25-EFD33AABD527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다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심층면담의 질문내용 </a:t>
            </a:r>
          </a:p>
        </p:txBody>
      </p:sp>
    </p:spTree>
    <p:extLst>
      <p:ext uri="{BB962C8B-B14F-4D97-AF65-F5344CB8AC3E}">
        <p14:creationId xmlns:p14="http://schemas.microsoft.com/office/powerpoint/2010/main" val="251884148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51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BE6B4-2D69-414F-AEB4-8911E1C95E95}"/>
              </a:ext>
            </a:extLst>
          </p:cNvPr>
          <p:cNvSpPr txBox="1"/>
          <p:nvPr/>
        </p:nvSpPr>
        <p:spPr>
          <a:xfrm>
            <a:off x="5383636" y="156517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평생학습 관계자 및 수강자대상 </a:t>
            </a:r>
            <a:r>
              <a:rPr lang="en-US" altLang="ko-KR" dirty="0"/>
              <a:t>2</a:t>
            </a:r>
            <a:r>
              <a:rPr lang="ko-KR" altLang="en-US" dirty="0"/>
              <a:t>차례 실시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B948D82-6E3C-448C-AB95-208706AF3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702"/>
          <a:stretch/>
        </p:blipFill>
        <p:spPr>
          <a:xfrm>
            <a:off x="401098" y="1214685"/>
            <a:ext cx="7958959" cy="461256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8637B126-54B0-47AA-BF31-F88D6DA77F9C}"/>
              </a:ext>
            </a:extLst>
          </p:cNvPr>
          <p:cNvSpPr/>
          <p:nvPr/>
        </p:nvSpPr>
        <p:spPr>
          <a:xfrm>
            <a:off x="8516223" y="1214685"/>
            <a:ext cx="3397541" cy="239626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CB24289-8026-4C5A-9E05-996D8F8C4A9C}"/>
              </a:ext>
            </a:extLst>
          </p:cNvPr>
          <p:cNvSpPr/>
          <p:nvPr/>
        </p:nvSpPr>
        <p:spPr>
          <a:xfrm>
            <a:off x="8516222" y="3818753"/>
            <a:ext cx="3397541" cy="212046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8ADBA-BBCC-4D43-1306-C5F3F975E6D6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10C4FE-0936-1072-1A8D-4E65382D777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라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분석결과 </a:t>
            </a:r>
          </a:p>
        </p:txBody>
      </p:sp>
    </p:spTree>
    <p:extLst>
      <p:ext uri="{BB962C8B-B14F-4D97-AF65-F5344CB8AC3E}">
        <p14:creationId xmlns:p14="http://schemas.microsoft.com/office/powerpoint/2010/main" val="39185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52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BE6B4-2D69-414F-AEB4-8911E1C95E95}"/>
              </a:ext>
            </a:extLst>
          </p:cNvPr>
          <p:cNvSpPr txBox="1"/>
          <p:nvPr/>
        </p:nvSpPr>
        <p:spPr>
          <a:xfrm>
            <a:off x="5383636" y="156517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평생학습 관계자 및 수강자대상 </a:t>
            </a:r>
            <a:r>
              <a:rPr lang="en-US" altLang="ko-KR" dirty="0"/>
              <a:t>2</a:t>
            </a:r>
            <a:r>
              <a:rPr lang="ko-KR" altLang="en-US" dirty="0"/>
              <a:t>차례 실시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B948D82-6E3C-448C-AB95-208706AF3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98"/>
          <a:stretch/>
        </p:blipFill>
        <p:spPr>
          <a:xfrm>
            <a:off x="476172" y="1015869"/>
            <a:ext cx="7958959" cy="2422466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BFB18A1-F907-48B7-B2AA-8039818074B1}"/>
              </a:ext>
            </a:extLst>
          </p:cNvPr>
          <p:cNvSpPr/>
          <p:nvPr/>
        </p:nvSpPr>
        <p:spPr>
          <a:xfrm>
            <a:off x="8544214" y="1149612"/>
            <a:ext cx="3397541" cy="22777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8ADBA-BBCC-4D43-1306-C5F3F975E6D6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16017DF-831E-632C-34CB-CBD6D94B0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669"/>
          <a:stretch/>
        </p:blipFill>
        <p:spPr>
          <a:xfrm>
            <a:off x="476172" y="3475659"/>
            <a:ext cx="7794812" cy="277856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20E251A-C7DB-6A94-4EA1-55E9DE245DCE}"/>
              </a:ext>
            </a:extLst>
          </p:cNvPr>
          <p:cNvSpPr/>
          <p:nvPr/>
        </p:nvSpPr>
        <p:spPr>
          <a:xfrm>
            <a:off x="8544213" y="3631712"/>
            <a:ext cx="3397541" cy="207667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53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53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BE6B4-2D69-414F-AEB4-8911E1C95E95}"/>
              </a:ext>
            </a:extLst>
          </p:cNvPr>
          <p:cNvSpPr txBox="1"/>
          <p:nvPr/>
        </p:nvSpPr>
        <p:spPr>
          <a:xfrm>
            <a:off x="5383636" y="156517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평생학습 관계자 및 수강자대상 </a:t>
            </a:r>
            <a:r>
              <a:rPr lang="en-US" altLang="ko-KR" dirty="0"/>
              <a:t>2</a:t>
            </a:r>
            <a:r>
              <a:rPr lang="ko-KR" altLang="en-US" dirty="0"/>
              <a:t>차례 실시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3DF9177-6AA4-4C53-9186-FCB7E3B5E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87"/>
          <a:stretch/>
        </p:blipFill>
        <p:spPr>
          <a:xfrm>
            <a:off x="394159" y="1082353"/>
            <a:ext cx="8028388" cy="5005138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8C3F4C4-8430-4F68-A191-180D9463B3B4}"/>
              </a:ext>
            </a:extLst>
          </p:cNvPr>
          <p:cNvSpPr/>
          <p:nvPr/>
        </p:nvSpPr>
        <p:spPr>
          <a:xfrm>
            <a:off x="8524610" y="1272464"/>
            <a:ext cx="3397541" cy="226383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76E69C9-1EF2-4DF3-8634-20DD72BEE84C}"/>
              </a:ext>
            </a:extLst>
          </p:cNvPr>
          <p:cNvSpPr/>
          <p:nvPr/>
        </p:nvSpPr>
        <p:spPr>
          <a:xfrm>
            <a:off x="8524611" y="3853543"/>
            <a:ext cx="3397541" cy="216891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AA840-FDCE-6E87-7D1F-01F2AECF7444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</p:spTree>
    <p:extLst>
      <p:ext uri="{BB962C8B-B14F-4D97-AF65-F5344CB8AC3E}">
        <p14:creationId xmlns:p14="http://schemas.microsoft.com/office/powerpoint/2010/main" val="16972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54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BE6B4-2D69-414F-AEB4-8911E1C95E95}"/>
              </a:ext>
            </a:extLst>
          </p:cNvPr>
          <p:cNvSpPr txBox="1"/>
          <p:nvPr/>
        </p:nvSpPr>
        <p:spPr>
          <a:xfrm>
            <a:off x="5383636" y="156517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평생학습 관계자 및 수강자대상 </a:t>
            </a:r>
            <a:r>
              <a:rPr lang="en-US" altLang="ko-KR" dirty="0"/>
              <a:t>2</a:t>
            </a:r>
            <a:r>
              <a:rPr lang="ko-KR" altLang="en-US" dirty="0"/>
              <a:t>차례 실시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5C80EBD-0DF4-4EE4-878D-6319EA4EB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6" y="647612"/>
            <a:ext cx="10945449" cy="5562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CE7FEA-AE58-763B-09D1-2E1675126516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</p:spTree>
    <p:extLst>
      <p:ext uri="{BB962C8B-B14F-4D97-AF65-F5344CB8AC3E}">
        <p14:creationId xmlns:p14="http://schemas.microsoft.com/office/powerpoint/2010/main" val="13792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55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BEC57-4893-7CBE-ACF9-5E7948292947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sp>
        <p:nvSpPr>
          <p:cNvPr id="5" name="한쪽 모서리가 잘린 사각형 10">
            <a:extLst>
              <a:ext uri="{FF2B5EF4-FFF2-40B4-BE49-F238E27FC236}">
                <a16:creationId xmlns:a16="http://schemas.microsoft.com/office/drawing/2014/main" id="{EE5CC41B-37F8-1265-6874-64527A697970}"/>
              </a:ext>
            </a:extLst>
          </p:cNvPr>
          <p:cNvSpPr/>
          <p:nvPr/>
        </p:nvSpPr>
        <p:spPr>
          <a:xfrm>
            <a:off x="461186" y="2196778"/>
            <a:ext cx="1728192" cy="1355066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제안배경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한쪽 모서리가 잘린 사각형 12">
            <a:extLst>
              <a:ext uri="{FF2B5EF4-FFF2-40B4-BE49-F238E27FC236}">
                <a16:creationId xmlns:a16="http://schemas.microsoft.com/office/drawing/2014/main" id="{1AF7A8A0-3ADF-5A7C-EF8E-EBA4D2D909C5}"/>
              </a:ext>
            </a:extLst>
          </p:cNvPr>
          <p:cNvSpPr/>
          <p:nvPr/>
        </p:nvSpPr>
        <p:spPr>
          <a:xfrm>
            <a:off x="2354085" y="2196778"/>
            <a:ext cx="9178551" cy="1333236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지역사회 주민들의 평생교육 참여는 교육 기본권으로 인식되어야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평생교육권리는 평생에 걸쳐 학습할 권리인 학습권으로 학교제도를 넘어 보편적인 정당성을 갖는 기본적 인권으로 인식되어야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이에 지방정부는 제도와 정책을 통해 평생학습 권리 보장을 위한 구체적인 정책 목표를 수립하고 이를 기반으로 작동되어야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한쪽 모서리가 잘린 사각형 10">
            <a:extLst>
              <a:ext uri="{FF2B5EF4-FFF2-40B4-BE49-F238E27FC236}">
                <a16:creationId xmlns:a16="http://schemas.microsoft.com/office/drawing/2014/main" id="{5AE35CB6-E440-DFB2-49F0-3C7C28BE22E6}"/>
              </a:ext>
            </a:extLst>
          </p:cNvPr>
          <p:cNvSpPr/>
          <p:nvPr/>
        </p:nvSpPr>
        <p:spPr>
          <a:xfrm>
            <a:off x="461186" y="3714267"/>
            <a:ext cx="1728192" cy="1294649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권리보장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한쪽 모서리가 잘린 사각형 12">
            <a:extLst>
              <a:ext uri="{FF2B5EF4-FFF2-40B4-BE49-F238E27FC236}">
                <a16:creationId xmlns:a16="http://schemas.microsoft.com/office/drawing/2014/main" id="{7FB86B37-C64C-4B18-9259-4100613D7D85}"/>
              </a:ext>
            </a:extLst>
          </p:cNvPr>
          <p:cNvSpPr/>
          <p:nvPr/>
        </p:nvSpPr>
        <p:spPr>
          <a:xfrm>
            <a:off x="2354085" y="3705243"/>
            <a:ext cx="9178551" cy="1333236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지역주민의 평생학습 참여 및 평생학습권 보장에 대한 요구는 확대되고 있으며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평생교육은 지역사회 교육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문화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복지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고용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보건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 등 사회 전반의 모든 영역에서 그 의미와 가치가 중시되고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그리고 지방자치단체 행정서비스영역 중 주민 체감도가 가장 높은 분야이기에 평생학습 권리보장은 교육 복지적 측면으로 접근되어야 하나 지역사회 평생교육 지원정책은 행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재정적 지원의 한계를 보임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214E57F-AFDA-93BF-E161-B60D6DED89A5}"/>
              </a:ext>
            </a:extLst>
          </p:cNvPr>
          <p:cNvSpPr/>
          <p:nvPr/>
        </p:nvSpPr>
        <p:spPr>
          <a:xfrm>
            <a:off x="461186" y="1379828"/>
            <a:ext cx="11071450" cy="650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정책제언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8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보편적 권리구현을 위한 평생교육</a:t>
            </a:r>
            <a:endParaRPr lang="en-US" altLang="ko-KR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한쪽 모서리가 잘린 사각형 10">
            <a:extLst>
              <a:ext uri="{FF2B5EF4-FFF2-40B4-BE49-F238E27FC236}">
                <a16:creationId xmlns:a16="http://schemas.microsoft.com/office/drawing/2014/main" id="{896F28AA-83F7-8B38-7A44-3C24FB31799D}"/>
              </a:ext>
            </a:extLst>
          </p:cNvPr>
          <p:cNvSpPr/>
          <p:nvPr/>
        </p:nvSpPr>
        <p:spPr>
          <a:xfrm>
            <a:off x="461186" y="5173183"/>
            <a:ext cx="1771718" cy="787455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자신의 가치와 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삶의 근간</a:t>
            </a: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1E77349E-1034-8194-1EEA-27EE1BE54340}"/>
              </a:ext>
            </a:extLst>
          </p:cNvPr>
          <p:cNvSpPr/>
          <p:nvPr/>
        </p:nvSpPr>
        <p:spPr>
          <a:xfrm>
            <a:off x="2354085" y="5213709"/>
            <a:ext cx="9178551" cy="746930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평생학습은 단순히 여가를 위해 배우고 익히는 활동이 아니라 학습을 통해자신의 가치와 삶의 기술을 창출하고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나아가 공동체를 형성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유지시키는 활동임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7A5CB-F772-06F1-34E8-EEF428822556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정책제언 및 방안 제시</a:t>
            </a:r>
          </a:p>
        </p:txBody>
      </p:sp>
    </p:spTree>
    <p:extLst>
      <p:ext uri="{BB962C8B-B14F-4D97-AF65-F5344CB8AC3E}">
        <p14:creationId xmlns:p14="http://schemas.microsoft.com/office/powerpoint/2010/main" val="252886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56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766808" y="989869"/>
            <a:ext cx="10658383" cy="15855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지역 평생교육 전문가 제언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지금 투자하지 않으면 나중에 </a:t>
            </a:r>
            <a:r>
              <a:rPr lang="ko-KR" altLang="en-US" sz="14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사회간접비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국민 세금을 다 막아야 함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여성의 문제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노인의 문제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복지의 문제 그리고 사회적 나눔의 문제임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고령화 사회가 되면 이 대상자들 다 사회적으로 정부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지방정부가 돌봐야 함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그래서 이 </a:t>
            </a:r>
            <a:r>
              <a:rPr lang="ko-KR" altLang="en-US" sz="14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분들한테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자기 스스로 그래도 자기 앞가림을 하게 하려면 제일 좋은 방법이 교육 방법밖에 없음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계속 교육을 해서 자기 주도적으로 삶을 그래도 국가 보호 안 받고 어느 정도까지 지탱하게 해줘야 사회간접비를 줄이는 것임 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4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66808" y="2938639"/>
            <a:ext cx="10894149" cy="134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80000"/>
              </a:lnSpc>
              <a:buFont typeface="Wingdings" panose="05000000000000000000" pitchFamily="2" charset="2"/>
              <a:buChar char=""/>
            </a:pP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평생교육은 취약계층에게 기본적인 사회 </a:t>
            </a:r>
            <a:r>
              <a:rPr lang="ko-KR" altLang="en-US" sz="1600" kern="0" dirty="0" err="1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지원망이며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일반 학습자들에게는 사회적 상호작용의 기제로 삶의 질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행복감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관계망 확대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공동체 의식 형성의근간이 되고 있음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코로나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19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상황에서 평생교육이 중단되자 학습자들은 사회적 관계망 단절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대인관계 축소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인지기능 저하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 err="1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신체활동량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감소로 인한 건강악화 등의 문제를 호소하고 있음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66808" y="4716263"/>
            <a:ext cx="10743320" cy="8099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지역 평생교육 전문가 제언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평생교육이 이들을 끌어내는 이유는 일단 이분들이 사회 속에서 </a:t>
            </a:r>
            <a:r>
              <a:rPr lang="ko-KR" altLang="en-US" sz="14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고독해지지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않게 하기 위해서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격리시키지 않으려고 하는 것 임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일주일에 두 번 세 번 말을 섞고 친구분들하고 서로 안부도 묻고 </a:t>
            </a:r>
            <a:r>
              <a:rPr lang="ko-KR" altLang="en-US" sz="14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하는게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교육 이상으로 중요한 요소임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160E714-C7D4-C4D4-F8AD-96D6543B44AD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17">
            <a:extLst>
              <a:ext uri="{FF2B5EF4-FFF2-40B4-BE49-F238E27FC236}">
                <a16:creationId xmlns:a16="http://schemas.microsoft.com/office/drawing/2014/main" id="{ABBE80D7-0D35-2D3D-2CDF-36C5E9A7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4FB93424-6044-FB62-4CEC-35852AED3F30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975C9E-2F94-1D56-3246-A2DFC8C7BDE3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</p:spTree>
    <p:extLst>
      <p:ext uri="{BB962C8B-B14F-4D97-AF65-F5344CB8AC3E}">
        <p14:creationId xmlns:p14="http://schemas.microsoft.com/office/powerpoint/2010/main" val="180434603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57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30751BFC-06AD-B91C-DEE6-4AEAB1A7550D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C18CA041-C19A-4740-3562-31D9370F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CFA811F-9DDE-9D7A-A114-EBA0093B8B31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AF9F16A-2425-CA85-B928-B4181AFD8A87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41EC5CA-94A4-8F6A-ED47-0FB0D4D92D3A}"/>
              </a:ext>
            </a:extLst>
          </p:cNvPr>
          <p:cNvSpPr/>
          <p:nvPr/>
        </p:nvSpPr>
        <p:spPr>
          <a:xfrm>
            <a:off x="451856" y="950554"/>
            <a:ext cx="11071450" cy="650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정책제언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평생교육권 보장을 위한 패러다임의 전환</a:t>
            </a:r>
            <a:endParaRPr lang="en-US" altLang="ko-KR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한쪽 모서리가 잘린 사각형 10">
            <a:extLst>
              <a:ext uri="{FF2B5EF4-FFF2-40B4-BE49-F238E27FC236}">
                <a16:creationId xmlns:a16="http://schemas.microsoft.com/office/drawing/2014/main" id="{2EDEC8FE-1534-8170-9BF7-33B120BF2C9D}"/>
              </a:ext>
            </a:extLst>
          </p:cNvPr>
          <p:cNvSpPr/>
          <p:nvPr/>
        </p:nvSpPr>
        <p:spPr>
          <a:xfrm>
            <a:off x="451856" y="1972844"/>
            <a:ext cx="1728192" cy="1355066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제안배경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한쪽 모서리가 잘린 사각형 12">
            <a:extLst>
              <a:ext uri="{FF2B5EF4-FFF2-40B4-BE49-F238E27FC236}">
                <a16:creationId xmlns:a16="http://schemas.microsoft.com/office/drawing/2014/main" id="{EB18B3B7-B452-1402-422A-153EDB3042B2}"/>
              </a:ext>
            </a:extLst>
          </p:cNvPr>
          <p:cNvSpPr/>
          <p:nvPr/>
        </p:nvSpPr>
        <p:spPr>
          <a:xfrm>
            <a:off x="2344755" y="1972844"/>
            <a:ext cx="9178551" cy="1333236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 인구는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24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 명 수준으로 전라남도에서도 그 대표위상을 읽어가고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구도심 간의 편차가 심하게 나타나고 있으며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 정책에 대한 요구와 수준이 매우 다양하게 나타나고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특히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100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 개에 이르는 평생교육 관련 기관들이 있으나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평생교육사업 및 프로그램 운영실태 파악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정례적 관리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연계사업 등이 부재하고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목포시의 현재 추진체제로서 컨트롤 타워 역할을 수행하기에는 한계가 있음</a:t>
            </a:r>
          </a:p>
        </p:txBody>
      </p:sp>
      <p:sp>
        <p:nvSpPr>
          <p:cNvPr id="12" name="한쪽 모서리가 잘린 사각형 10">
            <a:extLst>
              <a:ext uri="{FF2B5EF4-FFF2-40B4-BE49-F238E27FC236}">
                <a16:creationId xmlns:a16="http://schemas.microsoft.com/office/drawing/2014/main" id="{16DA8A40-E72D-17B1-C82F-5C7D0907EEEC}"/>
              </a:ext>
            </a:extLst>
          </p:cNvPr>
          <p:cNvSpPr/>
          <p:nvPr/>
        </p:nvSpPr>
        <p:spPr>
          <a:xfrm>
            <a:off x="451856" y="3490334"/>
            <a:ext cx="1728192" cy="737906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평생교육권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보장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CAFB24E7-8284-9109-018A-942657835C20}"/>
              </a:ext>
            </a:extLst>
          </p:cNvPr>
          <p:cNvSpPr/>
          <p:nvPr/>
        </p:nvSpPr>
        <p:spPr>
          <a:xfrm>
            <a:off x="2344755" y="3481309"/>
            <a:ext cx="9178551" cy="746930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목포시민들의 평생학습권 보장과 공동체 가치회복을 위해서는 미래 지향적이고 적극적인 평생교육권 보장이 요구됨</a:t>
            </a:r>
          </a:p>
        </p:txBody>
      </p:sp>
      <p:sp>
        <p:nvSpPr>
          <p:cNvPr id="14" name="한쪽 모서리가 잘린 사각형 10">
            <a:extLst>
              <a:ext uri="{FF2B5EF4-FFF2-40B4-BE49-F238E27FC236}">
                <a16:creationId xmlns:a16="http://schemas.microsoft.com/office/drawing/2014/main" id="{3839967D-5497-98AA-6B7E-ACD41F0A9CE7}"/>
              </a:ext>
            </a:extLst>
          </p:cNvPr>
          <p:cNvSpPr/>
          <p:nvPr/>
        </p:nvSpPr>
        <p:spPr>
          <a:xfrm>
            <a:off x="451856" y="4403467"/>
            <a:ext cx="1771718" cy="1333237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평생교육정책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패러다임의 전환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한쪽 모서리가 잘린 사각형 12">
            <a:extLst>
              <a:ext uri="{FF2B5EF4-FFF2-40B4-BE49-F238E27FC236}">
                <a16:creationId xmlns:a16="http://schemas.microsoft.com/office/drawing/2014/main" id="{8404FEB4-4068-AA95-6CF2-E8A7A8A1DBA8}"/>
              </a:ext>
            </a:extLst>
          </p:cNvPr>
          <p:cNvSpPr/>
          <p:nvPr/>
        </p:nvSpPr>
        <p:spPr>
          <a:xfrm>
            <a:off x="2344755" y="4403468"/>
            <a:ext cx="9178551" cy="1333237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평생교육권 보장을 위해 목포시 평생교육정책 패러다임의 전환이 요구됨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글로벌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평생학습도시로서의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대외적명성과 위상에 적합한 평생교육체제를 구축하는 것이 필요함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우선적으로 인구수에 적합한 예산 증액이 현 시점에서 시급한 선결 과제이며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 인구규모를 고려한 평생교육추진체제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조직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확보되어야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939360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58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51856" y="4394747"/>
            <a:ext cx="11071450" cy="16435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(FGI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참석자 발언 예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현재 목포시에 평생학습관이 하나밖에 없어요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전라남도 모든 시에 평생학습관이 있는데 인근에 전남도청이 있는 도시의 위상에 걸맞게 평생학습관이 있었으면 좋겠다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대한민국에서 목포시와 </a:t>
            </a:r>
            <a:r>
              <a:rPr lang="ko-KR" altLang="en-US" sz="14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남악신도심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만큼 인프라가 완벽하게 갖춰진 지자체도 잘 없을 거예요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전남도청이 인근에 있죠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인근에 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년제 대학이 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개나 돼요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박물관 등 이 지역 자산은 엄청난 거거든요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그래서 어떻게 잘 운영하느냐 하는 거만 남아 있는 건데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평생학습관 없이는 안 될 거예요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4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58283A4C-63AD-F886-57EE-297E52CABDE2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17">
            <a:extLst>
              <a:ext uri="{FF2B5EF4-FFF2-40B4-BE49-F238E27FC236}">
                <a16:creationId xmlns:a16="http://schemas.microsoft.com/office/drawing/2014/main" id="{165491A9-55EB-3105-C237-2C5677F0F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6EF7701-E5BE-56D2-3700-3D406179F382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29D5A4-B0CE-A9BC-3199-0948C32E52C7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9445014-CB81-4BB8-5FA9-44C1FA019F66}"/>
              </a:ext>
            </a:extLst>
          </p:cNvPr>
          <p:cNvSpPr/>
          <p:nvPr/>
        </p:nvSpPr>
        <p:spPr>
          <a:xfrm>
            <a:off x="451856" y="950554"/>
            <a:ext cx="11071450" cy="650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제안방안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 전달체계 강화</a:t>
            </a:r>
            <a:endParaRPr lang="en-US" altLang="ko-KR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한쪽 모서리가 잘린 사각형 10">
            <a:extLst>
              <a:ext uri="{FF2B5EF4-FFF2-40B4-BE49-F238E27FC236}">
                <a16:creationId xmlns:a16="http://schemas.microsoft.com/office/drawing/2014/main" id="{FBC9FFE2-8A65-E95A-4CCC-8989C577D8C1}"/>
              </a:ext>
            </a:extLst>
          </p:cNvPr>
          <p:cNvSpPr/>
          <p:nvPr/>
        </p:nvSpPr>
        <p:spPr>
          <a:xfrm>
            <a:off x="451856" y="1879534"/>
            <a:ext cx="1728192" cy="1355066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추진방향 </a:t>
            </a:r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12" name="한쪽 모서리가 잘린 사각형 12">
            <a:extLst>
              <a:ext uri="{FF2B5EF4-FFF2-40B4-BE49-F238E27FC236}">
                <a16:creationId xmlns:a16="http://schemas.microsoft.com/office/drawing/2014/main" id="{8649B4D8-5F04-93AE-1ECA-CC029C0BEDB4}"/>
              </a:ext>
            </a:extLst>
          </p:cNvPr>
          <p:cNvSpPr/>
          <p:nvPr/>
        </p:nvSpPr>
        <p:spPr>
          <a:xfrm>
            <a:off x="2344755" y="1879534"/>
            <a:ext cx="9178551" cy="1333236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목포지역 평생교육은 학교교육에 비하여 상대적으로 관심이 낮고 대부분의 프로그램이 수요자 중심의 저비용으로 운영되므로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비대면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교육 인프라도 매우 열악한 수준임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 참여 제한으로 인한 시민들의 불편함은 아이러니하게도 유네스코의 평생교육 핵심 기둥인 ‘존재를 위한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학습’의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의미를 보여주는 계기가 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한쪽 모서리가 잘린 사각형 10">
            <a:extLst>
              <a:ext uri="{FF2B5EF4-FFF2-40B4-BE49-F238E27FC236}">
                <a16:creationId xmlns:a16="http://schemas.microsoft.com/office/drawing/2014/main" id="{B3E6BCD5-CCD7-817C-5EEB-EE921E8023F6}"/>
              </a:ext>
            </a:extLst>
          </p:cNvPr>
          <p:cNvSpPr/>
          <p:nvPr/>
        </p:nvSpPr>
        <p:spPr>
          <a:xfrm>
            <a:off x="451856" y="3397024"/>
            <a:ext cx="1728192" cy="737906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추진방향 </a:t>
            </a:r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</a:p>
        </p:txBody>
      </p:sp>
      <p:sp>
        <p:nvSpPr>
          <p:cNvPr id="14" name="한쪽 모서리가 잘린 사각형 12">
            <a:extLst>
              <a:ext uri="{FF2B5EF4-FFF2-40B4-BE49-F238E27FC236}">
                <a16:creationId xmlns:a16="http://schemas.microsoft.com/office/drawing/2014/main" id="{64B1A5D5-CA6E-934D-72F0-FDDE7852528A}"/>
              </a:ext>
            </a:extLst>
          </p:cNvPr>
          <p:cNvSpPr/>
          <p:nvPr/>
        </p:nvSpPr>
        <p:spPr>
          <a:xfrm>
            <a:off x="2344755" y="3387999"/>
            <a:ext cx="9178551" cy="746930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 생활권역별 평생학습을 지원할 수 있는 지원체계와 조직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인력이 확보되지 못한 실정임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 추진체제가 원활히 구동되기 위해서는 인력의 지원과 배치가 선결되어야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101094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59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CC3DB27-6BCB-3A06-5FA9-FCF4FAF715E7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720FBCE7-208E-4C87-6722-F763A6DA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6D52569C-ED5A-30CF-1FC3-2FA738D98E6B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C860BF-22C0-5350-6518-F485F412390E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sp>
        <p:nvSpPr>
          <p:cNvPr id="2" name="한쪽 모서리가 잘린 사각형 10">
            <a:extLst>
              <a:ext uri="{FF2B5EF4-FFF2-40B4-BE49-F238E27FC236}">
                <a16:creationId xmlns:a16="http://schemas.microsoft.com/office/drawing/2014/main" id="{03E2C769-6075-6838-7698-26F116EF61F6}"/>
              </a:ext>
            </a:extLst>
          </p:cNvPr>
          <p:cNvSpPr/>
          <p:nvPr/>
        </p:nvSpPr>
        <p:spPr>
          <a:xfrm>
            <a:off x="451856" y="1879534"/>
            <a:ext cx="1728192" cy="1355066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추진방향 </a:t>
            </a:r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</a:p>
        </p:txBody>
      </p:sp>
      <p:sp>
        <p:nvSpPr>
          <p:cNvPr id="9" name="한쪽 모서리가 잘린 사각형 12">
            <a:extLst>
              <a:ext uri="{FF2B5EF4-FFF2-40B4-BE49-F238E27FC236}">
                <a16:creationId xmlns:a16="http://schemas.microsoft.com/office/drawing/2014/main" id="{D28CFE39-2139-6A8C-E3E3-509428E6B1B7}"/>
              </a:ext>
            </a:extLst>
          </p:cNvPr>
          <p:cNvSpPr/>
          <p:nvPr/>
        </p:nvSpPr>
        <p:spPr>
          <a:xfrm>
            <a:off x="2344755" y="1879534"/>
            <a:ext cx="9178551" cy="1333236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 평생교육 실태조사를 위한 여러 조사의 결과 평생교육 유관기관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활동가들은 평생교육기관 및 자원 간 연계에 대한 요구가 매우 높은 것으로 나타남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평생교육정책 전달은 ‘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평생학습원’이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일부 수행해야 하고 정책 및 제도의 기획 및 운영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네트워크 체제 구축 등은 중앙 전달체제인 ‘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평생학습팀’이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컨트롤타워로서의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역할을 담당해야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한쪽 모서리가 잘린 사각형 10">
            <a:extLst>
              <a:ext uri="{FF2B5EF4-FFF2-40B4-BE49-F238E27FC236}">
                <a16:creationId xmlns:a16="http://schemas.microsoft.com/office/drawing/2014/main" id="{0580BBA0-F5AA-C2B0-6FC1-91BD5A9AA672}"/>
              </a:ext>
            </a:extLst>
          </p:cNvPr>
          <p:cNvSpPr/>
          <p:nvPr/>
        </p:nvSpPr>
        <p:spPr>
          <a:xfrm>
            <a:off x="451856" y="3397023"/>
            <a:ext cx="1728192" cy="1240285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추진방향 </a:t>
            </a:r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</a:p>
        </p:txBody>
      </p:sp>
      <p:sp>
        <p:nvSpPr>
          <p:cNvPr id="11" name="한쪽 모서리가 잘린 사각형 12">
            <a:extLst>
              <a:ext uri="{FF2B5EF4-FFF2-40B4-BE49-F238E27FC236}">
                <a16:creationId xmlns:a16="http://schemas.microsoft.com/office/drawing/2014/main" id="{251DF2B5-B5BC-35A4-0311-3F4D71DBBB4E}"/>
              </a:ext>
            </a:extLst>
          </p:cNvPr>
          <p:cNvSpPr/>
          <p:nvPr/>
        </p:nvSpPr>
        <p:spPr>
          <a:xfrm>
            <a:off x="2344755" y="3387999"/>
            <a:ext cx="9178551" cy="1249313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평생교육을 통한 시민사회 성장은 목포시의 발전으로 연계되는 직접적인 요인이라 할 수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포스트코로나 시대의 사회적 불평등 해소와 지역사회 회복에 긍정적인 역할 수행을 위해 평생교육 서비스 전달체계가 확충되어야 하며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실질적이고 체감할 수 있는 정책수행을 위해서는 무엇보다 예산 증액이 선결되어야 할 부분으로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E9F7044-DCFF-1714-5008-49CEE91A2DF0}"/>
              </a:ext>
            </a:extLst>
          </p:cNvPr>
          <p:cNvSpPr/>
          <p:nvPr/>
        </p:nvSpPr>
        <p:spPr>
          <a:xfrm>
            <a:off x="451856" y="950554"/>
            <a:ext cx="11071450" cy="650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제안방안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 전달체계 강화</a:t>
            </a:r>
            <a:endParaRPr lang="en-US" altLang="ko-KR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4B800BC-A06D-8D97-7B00-6EA211ACD414}"/>
              </a:ext>
            </a:extLst>
          </p:cNvPr>
          <p:cNvSpPr/>
          <p:nvPr/>
        </p:nvSpPr>
        <p:spPr>
          <a:xfrm>
            <a:off x="451856" y="4812541"/>
            <a:ext cx="11071450" cy="11979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(FGI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참석자 발언 예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목포시에는 각 지역 별로 주민자치센터나 민간 평생교육원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대학의 평생교육원에서 평생교육 과목을 개설해 운영하고 있지만 대부분의 과목이 중복되고 효율적인 관리가 되지 않고 있는 것 같아요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체계적인 과목의 개발과 관리가 필요한데 지자체에서 그러한 관리를 담당하는 컨트롤타워 기능을 해야 되지 않나요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14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183322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6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33" name="가로 글상자 32"/>
          <p:cNvSpPr txBox="1"/>
          <p:nvPr/>
        </p:nvSpPr>
        <p:spPr>
          <a:xfrm>
            <a:off x="242596" y="1186102"/>
            <a:ext cx="11718526" cy="5081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평생학습으로의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교육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패러다임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전환은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시대적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요구</a:t>
            </a:r>
            <a:endParaRPr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23664" lvl="0" indent="-323664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기술혁신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미래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불확실성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증가로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지금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세계는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그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어느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때보다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계속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역량개발을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중요성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강조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330200" lvl="0" indent="-1651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lang="EN-US" sz="1600" b="1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[</a:t>
            </a:r>
            <a:r>
              <a:rPr sz="1600" b="1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독일</a:t>
            </a:r>
            <a:r>
              <a:rPr lang="EN-US" sz="1600" b="1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]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’19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유연한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평생학습체제를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강조한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｢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국가전략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｣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수립</a:t>
            </a:r>
            <a:endParaRPr sz="1600" b="0" i="0" u="none" strike="noStrike" spc="-2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330200" lvl="0" indent="-1651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“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계속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학습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(continuous learning)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의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가치는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그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어느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때보다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중요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” </a:t>
            </a:r>
            <a:r>
              <a:rPr lang="EN-US"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spc="-3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포브스</a:t>
            </a:r>
            <a:r>
              <a:rPr lang="EN-US"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’20</a:t>
            </a:r>
            <a:r>
              <a:rPr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spc="-3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323664" lvl="0" indent="-323664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기업에서도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‘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업스킬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리스킬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’(up-skilling and re-skilling)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핵심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키워드로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주목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하는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등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평생학습을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통한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역량강</a:t>
            </a:r>
            <a:r>
              <a:rPr lang="ko-KR" alt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화</a:t>
            </a:r>
          </a:p>
          <a:p>
            <a:pPr marL="482600" lvl="0" indent="-482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23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기업교육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키워드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휴넷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’22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: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업스킬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/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리스킬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(40.7%)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디지털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전환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(26.9%),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맞춤형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큐레이션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(13.8%)</a:t>
            </a:r>
          </a:p>
          <a:p>
            <a:pPr marL="482600" lvl="0" indent="-482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381000" lvl="0" indent="-3810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</a:t>
            </a:r>
            <a:r>
              <a:rPr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정책의</a:t>
            </a:r>
            <a:r>
              <a:rPr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대전환</a:t>
            </a:r>
            <a:r>
              <a:rPr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필요</a:t>
            </a:r>
            <a:endParaRPr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23664" lvl="0" indent="-323664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그간의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정책은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생애초기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성장경로에서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이탈한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사람에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학력보완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또는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여가선용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수단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활용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330200" lvl="0" indent="-1651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예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학점은행제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선취업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-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후진학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복지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차원의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프로그램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 </a:t>
            </a:r>
          </a:p>
          <a:p>
            <a:pPr marL="482600" lvl="0" indent="-482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그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결과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제도권의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정규교육을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보완하거나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필수적인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아닌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선택적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교육이라는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이미지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231189" lvl="0" indent="-231189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이제는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정책을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기술혁신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시대에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미래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불확실성에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대처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있도록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돕는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필수적인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재교육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향상교육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정책이자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</a:t>
            </a:r>
          </a:p>
          <a:p>
            <a:pPr marL="0" lv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  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누구나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언제든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자신의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가치실현과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정신적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풍요를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누릴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수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돕는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삶의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질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향상지원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정책으로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재정립할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필요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DA5A76-4160-1F83-B204-495EE37AEE71}"/>
              </a:ext>
            </a:extLst>
          </p:cNvPr>
          <p:cNvSpPr txBox="1"/>
          <p:nvPr/>
        </p:nvSpPr>
        <p:spPr>
          <a:xfrm>
            <a:off x="242596" y="141128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2.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평생교육정책 및 필요성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21AFD-8D7C-BCB7-A039-EA573CFBF066}"/>
              </a:ext>
            </a:extLst>
          </p:cNvPr>
          <p:cNvSpPr txBox="1"/>
          <p:nvPr/>
        </p:nvSpPr>
        <p:spPr>
          <a:xfrm>
            <a:off x="242596" y="750499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나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평생학습 정책 대전화의 필요성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3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60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2BFDB1E4-3C29-EF0A-CA0F-87B7038B442E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A2D64511-A2BF-D64B-20B1-4DA43AA3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AC53219B-8549-DD9F-2AB6-6CBE8CF35891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4DF1EF-43AF-0859-5A21-66CFF7B443AD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610407A-412D-540C-AC28-D8EC13E7B8F1}"/>
              </a:ext>
            </a:extLst>
          </p:cNvPr>
          <p:cNvSpPr/>
          <p:nvPr/>
        </p:nvSpPr>
        <p:spPr>
          <a:xfrm>
            <a:off x="451856" y="950554"/>
            <a:ext cx="11071450" cy="650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추진방안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 전달체계 강화</a:t>
            </a:r>
            <a:endParaRPr lang="en-US" altLang="ko-KR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한쪽 모서리가 잘린 사각형 10">
            <a:extLst>
              <a:ext uri="{FF2B5EF4-FFF2-40B4-BE49-F238E27FC236}">
                <a16:creationId xmlns:a16="http://schemas.microsoft.com/office/drawing/2014/main" id="{AE114581-90BF-219C-A3E2-B985F3D0A366}"/>
              </a:ext>
            </a:extLst>
          </p:cNvPr>
          <p:cNvSpPr/>
          <p:nvPr/>
        </p:nvSpPr>
        <p:spPr>
          <a:xfrm>
            <a:off x="451856" y="1879534"/>
            <a:ext cx="1728192" cy="1771224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추진방안 </a:t>
            </a:r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26A2075D-BC90-3E02-0DC7-8ACB2FCE032B}"/>
              </a:ext>
            </a:extLst>
          </p:cNvPr>
          <p:cNvSpPr/>
          <p:nvPr/>
        </p:nvSpPr>
        <p:spPr>
          <a:xfrm>
            <a:off x="2344755" y="1879533"/>
            <a:ext cx="9178551" cy="1771225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정책방안으로 평생교육 서비스 전달체계 강화에 있어 가장 중요한 것은 추진조직 확충임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목포시 평생교육은 대내외적인 좋은 평가와 선도적 이미지에도 불구하고 지역 특화사업 발굴 필요성이 꾸준히 제기됨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변화된 평생학습 요구와 목포시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평생교육기관들과의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평생학습 체제 강화를 위한 정책 지원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디지털교육 기반구축을 통한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세대ㆍ계층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간 평생교육 격차 해소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생애주기별 평생학습서비스 지원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네트워크 구축 및 자원 연계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협력사업 추진 등의 정책추진을 위해서는 현재의 조직체제는 한계가 있으므로 조직 및 인원 보강이 필요함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한쪽 모서리가 잘린 사각형 10">
            <a:extLst>
              <a:ext uri="{FF2B5EF4-FFF2-40B4-BE49-F238E27FC236}">
                <a16:creationId xmlns:a16="http://schemas.microsoft.com/office/drawing/2014/main" id="{9356FB68-C7AF-D8AA-8408-42B2DD645785}"/>
              </a:ext>
            </a:extLst>
          </p:cNvPr>
          <p:cNvSpPr/>
          <p:nvPr/>
        </p:nvSpPr>
        <p:spPr>
          <a:xfrm>
            <a:off x="451856" y="3822207"/>
            <a:ext cx="1728192" cy="1358447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추진방안 </a:t>
            </a:r>
            <a:r>
              <a:rPr lang="en-US" altLang="ko-K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</a:p>
        </p:txBody>
      </p:sp>
      <p:sp>
        <p:nvSpPr>
          <p:cNvPr id="15" name="한쪽 모서리가 잘린 사각형 12">
            <a:extLst>
              <a:ext uri="{FF2B5EF4-FFF2-40B4-BE49-F238E27FC236}">
                <a16:creationId xmlns:a16="http://schemas.microsoft.com/office/drawing/2014/main" id="{40DC52A5-E7E4-7545-524A-E3ED6B2C4E3B}"/>
              </a:ext>
            </a:extLst>
          </p:cNvPr>
          <p:cNvSpPr/>
          <p:nvPr/>
        </p:nvSpPr>
        <p:spPr>
          <a:xfrm>
            <a:off x="2344755" y="3813182"/>
            <a:ext cx="9178551" cy="1358449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이러한 상황 속에서 타기관과의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비대면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교육 관련 정보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인프라 및 강사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콘텐츠 등 교육 운영 전반에 교류를 위한 네트워크 구축에 대한 요청이 증대되고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 추진 조직 확충을 위해 목포시 내 평생학습원 설치와 함께 권역별로 평생교육 공간이 위치할 수 있도록 행정복지센터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도서관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 유관시설을 대상으로 평생교육 서비스 거점 전달체제를 구축함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433478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61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D3E4C528-C916-6DA2-01F3-3CD251574F5E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010EB3AC-95AF-E945-14F2-0993DBE2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8C2869F2-5058-7A64-96CB-4AFB84C91379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4AB315-617C-E420-30CD-CE900357DDFA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14FA4BC-E6A7-2261-AB35-81656E964531}"/>
              </a:ext>
            </a:extLst>
          </p:cNvPr>
          <p:cNvSpPr/>
          <p:nvPr/>
        </p:nvSpPr>
        <p:spPr>
          <a:xfrm>
            <a:off x="451856" y="950554"/>
            <a:ext cx="11071450" cy="650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제안방안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참여의 포용성 강화</a:t>
            </a:r>
            <a:endParaRPr lang="en-US" altLang="ko-KR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한쪽 모서리가 잘린 사각형 10">
            <a:extLst>
              <a:ext uri="{FF2B5EF4-FFF2-40B4-BE49-F238E27FC236}">
                <a16:creationId xmlns:a16="http://schemas.microsoft.com/office/drawing/2014/main" id="{25C692B2-50E0-E8DE-CF7A-2370D4FD651F}"/>
              </a:ext>
            </a:extLst>
          </p:cNvPr>
          <p:cNvSpPr/>
          <p:nvPr/>
        </p:nvSpPr>
        <p:spPr>
          <a:xfrm>
            <a:off x="451856" y="1879533"/>
            <a:ext cx="1728192" cy="2431209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추진방향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한쪽 모서리가 잘린 사각형 12">
            <a:extLst>
              <a:ext uri="{FF2B5EF4-FFF2-40B4-BE49-F238E27FC236}">
                <a16:creationId xmlns:a16="http://schemas.microsoft.com/office/drawing/2014/main" id="{DF78A8ED-1F64-52BF-388D-3F174CBE5FBA}"/>
              </a:ext>
            </a:extLst>
          </p:cNvPr>
          <p:cNvSpPr/>
          <p:nvPr/>
        </p:nvSpPr>
        <p:spPr>
          <a:xfrm>
            <a:off x="2344755" y="1879534"/>
            <a:ext cx="9178551" cy="1333236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사회적 취약계층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장애인 학습자 등을 평생학습 참여를 밀착해서 지원하는 자원 활동가를 투입하여 평생학습 참여의 포용적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접근권을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보장토록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평생교육 참여지원을 위한 기자재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학습도구 등을 제공하고 학습에 접근할 수 있도록 지원해 주는 보조강사 형태의 자원 활동가 투입이 필요함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한쪽 모서리가 잘린 사각형 10">
            <a:extLst>
              <a:ext uri="{FF2B5EF4-FFF2-40B4-BE49-F238E27FC236}">
                <a16:creationId xmlns:a16="http://schemas.microsoft.com/office/drawing/2014/main" id="{98166941-788D-44CA-6794-8DE004B76698}"/>
              </a:ext>
            </a:extLst>
          </p:cNvPr>
          <p:cNvSpPr/>
          <p:nvPr/>
        </p:nvSpPr>
        <p:spPr>
          <a:xfrm>
            <a:off x="451856" y="4443591"/>
            <a:ext cx="1728192" cy="1324203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정책방안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한쪽 모서리가 잘린 사각형 12">
            <a:extLst>
              <a:ext uri="{FF2B5EF4-FFF2-40B4-BE49-F238E27FC236}">
                <a16:creationId xmlns:a16="http://schemas.microsoft.com/office/drawing/2014/main" id="{127364CF-5FAD-BBD2-9446-C8D5FC7E4148}"/>
              </a:ext>
            </a:extLst>
          </p:cNvPr>
          <p:cNvSpPr/>
          <p:nvPr/>
        </p:nvSpPr>
        <p:spPr>
          <a:xfrm>
            <a:off x="2344755" y="4434566"/>
            <a:ext cx="9178551" cy="1333231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활동가들을 온라인 평생학습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접근권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보장과 학습 지원을 위한 보조강사 및 학습 멘토로 지정하여 취약계층의 비대면 평생학습 참여를 지원하여 학습에 소외되지 않도록 학습참여 및 개인학습을 지원하며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동아리 활동 지원을 통해 평생교육을 통한 일상생활 지원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지속적 사회교류와 참여의 기제로 활용 될 수 있도록 평생학습 접근권을 지원해 줌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459B2B92-9DF5-08A1-1B98-520C3F9AF06F}"/>
              </a:ext>
            </a:extLst>
          </p:cNvPr>
          <p:cNvSpPr/>
          <p:nvPr/>
        </p:nvSpPr>
        <p:spPr>
          <a:xfrm>
            <a:off x="2344754" y="3336595"/>
            <a:ext cx="9178551" cy="974147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학습기회 제공만으로 원활한 학습이 어려운 계층을 대상으로 하며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평생학습자원활동가들을 보조강사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학습멘토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선발하여 보조강사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인과 학습자 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또는 장기적 학습 지원을 위한 학습 멘토를 매칭해 주는 정책을 제안함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299207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62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D3E4C528-C916-6DA2-01F3-3CD251574F5E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010EB3AC-95AF-E945-14F2-0993DBE2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8C2869F2-5058-7A64-96CB-4AFB84C91379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4AB315-617C-E420-30CD-CE900357DDFA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14FA4BC-E6A7-2261-AB35-81656E964531}"/>
              </a:ext>
            </a:extLst>
          </p:cNvPr>
          <p:cNvSpPr/>
          <p:nvPr/>
        </p:nvSpPr>
        <p:spPr>
          <a:xfrm>
            <a:off x="451856" y="950554"/>
            <a:ext cx="11071450" cy="650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제안방안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디지털 역량강화</a:t>
            </a:r>
            <a:endParaRPr lang="en-US" altLang="ko-KR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한쪽 모서리가 잘린 사각형 10">
            <a:extLst>
              <a:ext uri="{FF2B5EF4-FFF2-40B4-BE49-F238E27FC236}">
                <a16:creationId xmlns:a16="http://schemas.microsoft.com/office/drawing/2014/main" id="{25C692B2-50E0-E8DE-CF7A-2370D4FD651F}"/>
              </a:ext>
            </a:extLst>
          </p:cNvPr>
          <p:cNvSpPr/>
          <p:nvPr/>
        </p:nvSpPr>
        <p:spPr>
          <a:xfrm>
            <a:off x="451856" y="1770052"/>
            <a:ext cx="1728192" cy="4191499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추진방향</a:t>
            </a:r>
            <a:endParaRPr lang="en-US" altLang="ko-K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한쪽 모서리가 잘린 사각형 12">
            <a:extLst>
              <a:ext uri="{FF2B5EF4-FFF2-40B4-BE49-F238E27FC236}">
                <a16:creationId xmlns:a16="http://schemas.microsoft.com/office/drawing/2014/main" id="{DF78A8ED-1F64-52BF-388D-3F174CBE5FBA}"/>
              </a:ext>
            </a:extLst>
          </p:cNvPr>
          <p:cNvSpPr/>
          <p:nvPr/>
        </p:nvSpPr>
        <p:spPr>
          <a:xfrm>
            <a:off x="2344752" y="1770053"/>
            <a:ext cx="9178551" cy="1124923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역량을 획득하는 것은 일상생활과 직업세계에서 기본 요건이 되고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더욱이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코로나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19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가져온 사회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경제적 영향은 언택트 사회 속에서 정보격차의 심각성을 더욱 가중시키고 있음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원격학습 무인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비대면 중심의 생활이 확산됨에 따라 디지털 기기 활용에 취약한 계층은 일상을 살아가는 데 불편함을 넘어 기본적인 생존권이 위협을 받기도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한쪽 모서리가 잘린 사각형 12">
            <a:extLst>
              <a:ext uri="{FF2B5EF4-FFF2-40B4-BE49-F238E27FC236}">
                <a16:creationId xmlns:a16="http://schemas.microsoft.com/office/drawing/2014/main" id="{127364CF-5FAD-BBD2-9446-C8D5FC7E4148}"/>
              </a:ext>
            </a:extLst>
          </p:cNvPr>
          <p:cNvSpPr/>
          <p:nvPr/>
        </p:nvSpPr>
        <p:spPr>
          <a:xfrm>
            <a:off x="2344751" y="4272855"/>
            <a:ext cx="9178551" cy="954773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첫째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비대면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평생교육을 위한 인적 자원의 디지털 역량강화가 요청됨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우선적으로 </a:t>
            </a:r>
            <a:r>
              <a:rPr lang="ko-KR" altLang="en-US" sz="16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비대면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교육 콘텐츠개발과 교수학습 진행을 위한 강사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그리고 평생교육 학습자의 특성상 강의를 모니터링하고 옆에서 지원해 주는 인력이 필요함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459B2B92-9DF5-08A1-1B98-520C3F9AF06F}"/>
              </a:ext>
            </a:extLst>
          </p:cNvPr>
          <p:cNvSpPr/>
          <p:nvPr/>
        </p:nvSpPr>
        <p:spPr>
          <a:xfrm>
            <a:off x="2344751" y="2978667"/>
            <a:ext cx="9178551" cy="1201447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전환기에서 모든 국민이 소외됨 없이 살아가기 위해서는 국민들이 자신이 필요로 하는 역량을 개발할 수 있는 기회를 충분히 제공받을 수 있도록 지방정부의 디지털 역량강화가 선결 되어야함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그리고 모든 국민들이 자기학습에 대한 결정권을 보장받고 혁신적인 학습 기회를 제공받으며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 참여의 결과가 삶의 질 향상과 연결되는 평생교육 시스템 개편이 선행되어야 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4" name="한쪽 모서리가 잘린 사각형 12">
            <a:extLst>
              <a:ext uri="{FF2B5EF4-FFF2-40B4-BE49-F238E27FC236}">
                <a16:creationId xmlns:a16="http://schemas.microsoft.com/office/drawing/2014/main" id="{895C4C05-15DB-5BFD-0D2C-CF8BA309C15A}"/>
              </a:ext>
            </a:extLst>
          </p:cNvPr>
          <p:cNvSpPr/>
          <p:nvPr/>
        </p:nvSpPr>
        <p:spPr>
          <a:xfrm>
            <a:off x="2344753" y="5311319"/>
            <a:ext cx="9178551" cy="650233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둘째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 평생교육을 위한 수업이수 및 평가기준 정비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강사료기준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교재발간 지침 등과 규정의 개정 및 보완이 필요함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944153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63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729006" y="807160"/>
            <a:ext cx="10762268" cy="11979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 FGI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참석자 발언 예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4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비대면의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홍수 속에서 양질의 과정을 하려면 아무래도 강사료가 높은 분을 모셔야 하는데 그런 게 또 현실적으로 불가능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그러니까 개수만 늘리는 비대면 수업이 되면 안 되는데 현재 강좌를 가지고 </a:t>
            </a:r>
            <a:r>
              <a:rPr lang="ko-KR" altLang="en-US" sz="14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비대면으로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끌어낼수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있는 데는 좀 한계가 있어서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400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15884" y="1986958"/>
            <a:ext cx="10875390" cy="1789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80000"/>
              </a:lnSpc>
              <a:buFont typeface="Wingdings" panose="05000000000000000000" pitchFamily="2" charset="2"/>
              <a:buChar char=""/>
            </a:pP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셋째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디지털역량은 활용의 능력뿐만 가치와 인식의 전환이 필요함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즉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비대면 교육방식은 지금까지는 대면 교육의 보완적 체제로만 이해됨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통상 비대면 교육을 인터넷 강의와 동일시하여 평생교육에서는 적절치 못한 학습방식으로 이해되거나 반복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․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재생이라는 기능적 편의만을 중심으로 이해하는 경향이 있음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평생학습 추진 행정조직의 디지털 기술에 대한 선도적인 이해와 인식의 전환은 지역주민 평생교육 정책수립에 긍정적 영향을 미침</a:t>
            </a:r>
            <a:r>
              <a:rPr lang="en-US" altLang="ko-KR" sz="16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29006" y="4053153"/>
            <a:ext cx="10762268" cy="1973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 FGI </a:t>
            </a:r>
            <a:r>
              <a:rPr lang="ko-KR" altLang="en-US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참석자 발언 예</a:t>
            </a:r>
            <a:r>
              <a:rPr lang="en-US" altLang="ko-KR" sz="14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대면 상황에서의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시간과 온라인 상황에서의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시간은 좀 차이가 있잖아요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밀도 차이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준비도 차이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그러다 보니 지침 중 하나가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40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분이면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시간으로 인정한다고 이렇게 나왔듯이 확실히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강사분들이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준비하는 그런 것들이 좀 더 많이 필요한 것 같다는 그런 의견들도 자연스럽게 나왔습니다 학습자 상담 중 왜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분밖에 수업 안 했는데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시간 강의를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줬느냐는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불평도 나옴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45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 수업을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시간을 정확하게 측정하는 게 중요한 게 아니라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그 시간 내에 담으려고 하는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콘텐츠라든지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이런 것들을 보고 평가해야 하지 않을까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4DABECC-096E-AE8E-7F58-BC6E668295CD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17">
            <a:extLst>
              <a:ext uri="{FF2B5EF4-FFF2-40B4-BE49-F238E27FC236}">
                <a16:creationId xmlns:a16="http://schemas.microsoft.com/office/drawing/2014/main" id="{E838B69F-0D74-1537-5EF3-2C30CD0C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DEF0BC72-940B-B40D-3645-C1CD1BA57D18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83DE41-6394-A622-20D6-7D5B839907B6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</p:spTree>
    <p:extLst>
      <p:ext uri="{BB962C8B-B14F-4D97-AF65-F5344CB8AC3E}">
        <p14:creationId xmlns:p14="http://schemas.microsoft.com/office/powerpoint/2010/main" val="23551609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64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23BCAE4-8D58-692B-8E2C-93BDAF79A147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E69A6949-82D0-EA89-D66B-E96888D0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50F6C741-953D-105F-8CAB-00A882AD9236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07F701-35EF-D95D-7E5F-B98CBC13914E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5.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집단심층면접 조사결과 요약 및 분석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E533549-4B8E-51AE-B98E-67C8C12881AE}"/>
              </a:ext>
            </a:extLst>
          </p:cNvPr>
          <p:cNvSpPr/>
          <p:nvPr/>
        </p:nvSpPr>
        <p:spPr>
          <a:xfrm>
            <a:off x="451856" y="950554"/>
            <a:ext cx="11071450" cy="650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정책방안</a:t>
            </a:r>
            <a:endParaRPr lang="en-US" altLang="ko-KR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F0FD753-057A-00F3-90E8-52E5A69A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11" y="1763212"/>
            <a:ext cx="10720290" cy="420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8925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6.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목포시 평생학습관 후보지 평가 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65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5" name="가로 글상자 24"/>
          <p:cNvSpPr txBox="1"/>
          <p:nvPr/>
        </p:nvSpPr>
        <p:spPr>
          <a:xfrm>
            <a:off x="329919" y="1194460"/>
            <a:ext cx="11201632" cy="2127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480" lvl="0" indent="-228480" algn="just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기 간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: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23.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6.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23-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28</a:t>
            </a:r>
          </a:p>
          <a:p>
            <a:pPr marL="277426" lvl="0" indent="-277426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대상지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: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목포시내 교육복합 가능시설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16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개소</a:t>
            </a:r>
            <a:endParaRPr lang="en-US" altLang="ko-KR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277426" lvl="0" indent="-277426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목포시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: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해관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1987,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오거리문화센터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트윈타워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목포어울림도서관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목포벤처문화산업지원센터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목포문학관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유달산목재체험관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만인게터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김대중노벨평화기념관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문화예술회관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목포자연사박물관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어린이바다과학관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목포시립도서관 등</a:t>
            </a:r>
            <a:endParaRPr lang="en-US" altLang="ko-KR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277426" lvl="0" indent="-277426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전남도교육청 </a:t>
            </a: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:</a:t>
            </a:r>
            <a:r>
              <a:rPr lang="ko-KR" altLang="en-US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구 청호중학교</a:t>
            </a:r>
          </a:p>
          <a:p>
            <a:pPr marL="277426" lvl="0" indent="-277426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선정기준 </a:t>
            </a: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453205"/>
              </p:ext>
            </p:extLst>
          </p:nvPr>
        </p:nvGraphicFramePr>
        <p:xfrm>
          <a:off x="2198513" y="3382022"/>
          <a:ext cx="8869861" cy="2565400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2812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2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4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평가지표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세부지표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비고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615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/>
                        <a:t>교통접근성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r>
                        <a:rPr lang="ko-KR" altLang="en-US" sz="1400"/>
                        <a:t>대중교통접근성</a:t>
                      </a:r>
                    </a:p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r>
                        <a:rPr lang="ko-KR" altLang="en-US" sz="1400"/>
                        <a:t>승용차 주차공간</a:t>
                      </a:r>
                    </a:p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r>
                        <a:rPr lang="ko-KR" altLang="en-US" sz="1400"/>
                        <a:t>주변 주거지역 유무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endParaRPr lang="ko-KR" altLang="en-US" sz="140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615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/>
                        <a:t>시설물적정성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r>
                        <a:rPr lang="ko-KR" altLang="en-US" sz="1400"/>
                        <a:t>공간규모의 적절성</a:t>
                      </a:r>
                    </a:p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r>
                        <a:rPr lang="ko-KR" altLang="en-US" sz="1400"/>
                        <a:t>정보통신 등 지원시설 </a:t>
                      </a:r>
                    </a:p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r>
                        <a:rPr lang="ko-KR" altLang="en-US" sz="1400"/>
                        <a:t>휴게 및 교육지원시설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endParaRPr lang="ko-KR" altLang="en-US" sz="140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615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/>
                        <a:t>주변공간적정성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ko-KR" altLang="en-US" sz="1400"/>
                        <a:t>주변지역 상권 활용성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ko-KR" altLang="en-US" sz="1400"/>
                        <a:t>교육시설의 도시발전 기여성</a:t>
                      </a:r>
                    </a:p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r>
                        <a:rPr lang="ko-KR" altLang="en-US" sz="1400"/>
                        <a:t>기타 지역 학습시설과 연계성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buFont typeface="Arial"/>
                        <a:buChar char="•"/>
                        <a:defRPr/>
                      </a:pPr>
                      <a:endParaRPr lang="ko-KR" altLang="en-US" sz="1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C2B5D2-EE8A-BB87-A156-BEB53599A5B6}"/>
              </a:ext>
            </a:extLst>
          </p:cNvPr>
          <p:cNvSpPr txBox="1"/>
          <p:nvPr/>
        </p:nvSpPr>
        <p:spPr>
          <a:xfrm>
            <a:off x="487275" y="714724"/>
            <a:ext cx="5363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예상 후보지 현지 실사 </a:t>
            </a:r>
          </a:p>
        </p:txBody>
      </p:sp>
    </p:spTree>
    <p:extLst>
      <p:ext uri="{BB962C8B-B14F-4D97-AF65-F5344CB8AC3E}">
        <p14:creationId xmlns:p14="http://schemas.microsoft.com/office/powerpoint/2010/main" val="28765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66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760981"/>
              </p:ext>
            </p:extLst>
          </p:nvPr>
        </p:nvGraphicFramePr>
        <p:xfrm>
          <a:off x="573497" y="1354668"/>
          <a:ext cx="7169542" cy="4863453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1238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6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2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230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추천후보지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장점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현안문제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비고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4675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dirty="0"/>
                        <a:t>트윈스타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주민 접근성 양호</a:t>
                      </a:r>
                    </a:p>
                    <a:p>
                      <a:pPr marL="199920" lvl="0" indent="-19992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시설물 적정성 </a:t>
                      </a:r>
                    </a:p>
                    <a:p>
                      <a:pPr marL="199920" lvl="0" indent="-19992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주변 공간 적정성</a:t>
                      </a:r>
                    </a:p>
                    <a:p>
                      <a:pPr marL="199920" lvl="0" indent="-19992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원도심 활성화 기여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57040" lvl="0" indent="-25704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트윈스타 </a:t>
                      </a:r>
                      <a:r>
                        <a:rPr lang="en-US" altLang="ko-KR" sz="1400" dirty="0"/>
                        <a:t>2</a:t>
                      </a:r>
                      <a:r>
                        <a:rPr lang="ko-KR" altLang="en-US" sz="1400" dirty="0"/>
                        <a:t>층 입주기관 정리</a:t>
                      </a:r>
                    </a:p>
                    <a:p>
                      <a:pPr marL="257040" lvl="0" indent="-25704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주차장 문제</a:t>
                      </a:r>
                    </a:p>
                    <a:p>
                      <a:pPr marL="257040" lvl="0" indent="-25704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강의실 등 학습관 리모델링</a:t>
                      </a:r>
                    </a:p>
                    <a:p>
                      <a:pPr marL="257040" lvl="0" indent="-25704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endParaRPr lang="ko-KR" altLang="en-US" sz="140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3548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/>
                        <a:t>구</a:t>
                      </a:r>
                      <a:r>
                        <a:rPr lang="en-US" altLang="ko-KR" sz="1400"/>
                        <a:t>,</a:t>
                      </a:r>
                      <a:r>
                        <a:rPr lang="ko-KR" altLang="en-US" sz="1400"/>
                        <a:t>청호중학교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9920" lvl="0" indent="-19992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주민 접근성 양호</a:t>
                      </a:r>
                    </a:p>
                    <a:p>
                      <a:pPr marL="199920" lvl="0" indent="-19992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시설물 적정성 </a:t>
                      </a:r>
                    </a:p>
                    <a:p>
                      <a:pPr marL="199920" lvl="0" indent="-19992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주변 공간 적정성</a:t>
                      </a:r>
                    </a:p>
                    <a:p>
                      <a:pPr marL="199920" lvl="0" indent="-19992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휴게 및 교육지원시설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7040" lvl="0" indent="-25704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건물 안전진단 필요</a:t>
                      </a:r>
                    </a:p>
                    <a:p>
                      <a:pPr marL="257040" lvl="0" indent="-25704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전남교육청과 협의 사항</a:t>
                      </a:r>
                    </a:p>
                    <a:p>
                      <a:pPr marL="257040" lvl="0" indent="-25704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강의실 등 학습관 리모델링</a:t>
                      </a:r>
                    </a:p>
                    <a:p>
                      <a:pPr marL="257040" lvl="0" indent="-257040">
                        <a:lnSpc>
                          <a:spcPct val="150000"/>
                        </a:lnSpc>
                        <a:buFont typeface="Arial"/>
                        <a:buChar char="•"/>
                        <a:defRPr/>
                      </a:pPr>
                      <a:endParaRPr lang="ko-KR" altLang="en-US" sz="1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r>
                        <a:rPr lang="ko-KR" altLang="en-US" sz="1400" dirty="0"/>
                        <a:t>목포교육지원청과 긍정적 협의 </a:t>
                      </a:r>
                    </a:p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endParaRPr lang="ko-KR" altLang="en-US" sz="1400" dirty="0"/>
                    </a:p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endParaRPr lang="ko-KR" altLang="en-US" sz="1400" dirty="0"/>
                    </a:p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endParaRPr lang="ko-KR" altLang="en-US" sz="1400" dirty="0"/>
                    </a:p>
                    <a:p>
                      <a:pPr marL="257040" lvl="0" indent="-257040">
                        <a:buFont typeface="Arial"/>
                        <a:buChar char="•"/>
                        <a:defRPr/>
                      </a:pPr>
                      <a:endParaRPr lang="ko-KR" altLang="en-US" sz="1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D2538D97-D421-4076-83F9-7908E0C11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74" y="4077050"/>
            <a:ext cx="3976382" cy="214107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F336300-3139-497F-8564-E275C9155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74" y="1291906"/>
            <a:ext cx="3976381" cy="2649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A716B-2110-0291-9DFE-968447745750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6.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목포시 평생학습관 후보지 평가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AF7372-9B70-5134-BE26-7744BA9137C4}"/>
              </a:ext>
            </a:extLst>
          </p:cNvPr>
          <p:cNvSpPr txBox="1"/>
          <p:nvPr/>
        </p:nvSpPr>
        <p:spPr>
          <a:xfrm>
            <a:off x="487275" y="714724"/>
            <a:ext cx="5363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나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예상 후보지  추천 </a:t>
            </a:r>
          </a:p>
        </p:txBody>
      </p:sp>
    </p:spTree>
    <p:extLst>
      <p:ext uri="{BB962C8B-B14F-4D97-AF65-F5344CB8AC3E}">
        <p14:creationId xmlns:p14="http://schemas.microsoft.com/office/powerpoint/2010/main" val="5210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67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A716B-2110-0291-9DFE-968447745750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6.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목포시 평생학습관 후보지 평가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AF7372-9B70-5134-BE26-7744BA9137C4}"/>
              </a:ext>
            </a:extLst>
          </p:cNvPr>
          <p:cNvSpPr txBox="1"/>
          <p:nvPr/>
        </p:nvSpPr>
        <p:spPr>
          <a:xfrm>
            <a:off x="487275" y="714724"/>
            <a:ext cx="5363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다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사무실 구성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6" name="가로 글상자 26">
            <a:extLst>
              <a:ext uri="{FF2B5EF4-FFF2-40B4-BE49-F238E27FC236}">
                <a16:creationId xmlns:a16="http://schemas.microsoft.com/office/drawing/2014/main" id="{B92E6466-1568-A404-3540-E70ACE3B0ED3}"/>
              </a:ext>
            </a:extLst>
          </p:cNvPr>
          <p:cNvSpPr txBox="1"/>
          <p:nvPr/>
        </p:nvSpPr>
        <p:spPr>
          <a:xfrm>
            <a:off x="842453" y="1177659"/>
            <a:ext cx="10507093" cy="5015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평생학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습관 사무실 위치 </a:t>
            </a:r>
          </a:p>
          <a:p>
            <a:pPr marL="323664" lvl="0" indent="-323664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위치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: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전남 목포시 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수문로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32,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 트윈스타빌딩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4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층</a:t>
            </a:r>
          </a:p>
          <a:p>
            <a:pPr marL="323664" lvl="0" indent="-323664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연면적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: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52,948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㎡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(4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층 약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1,600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㎡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)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 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ko-KR" altLang="en-US" sz="1000" b="0" i="0" u="none" strike="noStrike" dirty="0">
              <a:solidFill>
                <a:srgbClr val="000000"/>
              </a:solidFill>
              <a:latin typeface="HY그래픽M"/>
              <a:ea typeface="HY그래픽M"/>
              <a:cs typeface="휴먼명조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0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평생학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습관 사무실 구성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(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안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)</a:t>
            </a: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altLang="ko-KR" sz="1200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(</a:t>
            </a:r>
            <a:r>
              <a:rPr lang="ko-KR" altLang="en-US" sz="1200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단위</a:t>
            </a:r>
            <a:r>
              <a:rPr lang="en-US" altLang="ko-KR" sz="1200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헤드라인M"/>
              </a:rPr>
              <a:t>:</a:t>
            </a:r>
            <a:r>
              <a:rPr lang="ko-KR" altLang="en-US" sz="1200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㎡</a:t>
            </a:r>
            <a:r>
              <a:rPr lang="en-US" altLang="ko-KR" sz="1200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휴먼명조"/>
              </a:rPr>
              <a:t>)</a:t>
            </a:r>
            <a:endParaRPr lang="en-US" altLang="ko-KR" b="0" i="0" u="none" strike="noStrike" dirty="0">
              <a:solidFill>
                <a:srgbClr val="000000"/>
              </a:solidFill>
              <a:latin typeface="HY그래픽M"/>
              <a:ea typeface="HY그래픽M"/>
              <a:cs typeface="휴먼명조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i="0" u="none" strike="noStrike" dirty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i="0" u="none" strike="noStrike" dirty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i="0" u="none" strike="noStrike" dirty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i="0" u="none" strike="noStrike" dirty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i="0" u="none" strike="noStrike" dirty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i="0" u="none" strike="noStrike" dirty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i="0" u="none" strike="noStrike" dirty="0">
              <a:solidFill>
                <a:srgbClr val="000000"/>
              </a:solidFill>
              <a:latin typeface="HY그래픽M"/>
              <a:ea typeface="HY그래픽M"/>
              <a:cs typeface="HY헤드라인M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BBB55CC1-FAE1-04C1-5549-B6B694BBD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469689"/>
              </p:ext>
            </p:extLst>
          </p:nvPr>
        </p:nvGraphicFramePr>
        <p:xfrm>
          <a:off x="899173" y="3254317"/>
          <a:ext cx="10393346" cy="2749682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144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4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53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3696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구분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단계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단계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합계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비고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06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600"/>
                        <a:t>사무실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/>
                        <a:t>231.38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/>
                        <a:t>-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 dirty="0"/>
                        <a:t>66.1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US" altLang="ko-KR" sz="1600" dirty="0"/>
                        <a:t>.</a:t>
                      </a:r>
                      <a:r>
                        <a:rPr lang="ko-KR" altLang="en-US" sz="1600" dirty="0" err="1"/>
                        <a:t>관장실</a:t>
                      </a:r>
                      <a:r>
                        <a:rPr lang="en-US" altLang="ko-KR" sz="1600" dirty="0"/>
                        <a:t>(33.05),</a:t>
                      </a:r>
                      <a:r>
                        <a:rPr lang="ko-KR" altLang="en-US" sz="1600" dirty="0"/>
                        <a:t> 사무실</a:t>
                      </a:r>
                      <a:r>
                        <a:rPr lang="en-US" altLang="ko-KR" sz="1600" dirty="0"/>
                        <a:t>(33.05)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20">
                <a:tc rowSpan="2"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600"/>
                        <a:t>강의실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 dirty="0"/>
                        <a:t>297.5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/>
                        <a:t>-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 dirty="0"/>
                        <a:t>297.5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US" altLang="ko-KR" sz="1600" dirty="0"/>
                        <a:t>.</a:t>
                      </a:r>
                      <a:r>
                        <a:rPr lang="ko-KR" altLang="en-US" sz="1600" dirty="0" err="1"/>
                        <a:t>소강의실</a:t>
                      </a:r>
                      <a:r>
                        <a:rPr lang="ko-KR" altLang="en-US" sz="1600" dirty="0"/>
                        <a:t> </a:t>
                      </a:r>
                      <a:r>
                        <a:rPr lang="en-US" altLang="ko-KR" sz="1600" dirty="0"/>
                        <a:t>3</a:t>
                      </a:r>
                      <a:r>
                        <a:rPr lang="ko-KR" altLang="en-US" sz="1600" dirty="0"/>
                        <a:t>실 </a:t>
                      </a:r>
                      <a:r>
                        <a:rPr lang="en-US" altLang="ko-KR" sz="1600" dirty="0"/>
                        <a:t>(66.11×3=198.33)</a:t>
                      </a:r>
                      <a:r>
                        <a:rPr lang="ko-KR" altLang="en-US" sz="1600" dirty="0"/>
                        <a:t> </a:t>
                      </a:r>
                      <a:r>
                        <a:rPr lang="ko-KR" altLang="en-US" sz="1600" dirty="0" err="1"/>
                        <a:t>대강의실</a:t>
                      </a:r>
                      <a:r>
                        <a:rPr lang="en-US" altLang="ko-KR" sz="1600" dirty="0"/>
                        <a:t>(165.28),</a:t>
                      </a:r>
                      <a:r>
                        <a:rPr lang="ko-KR" altLang="en-US" sz="1600" dirty="0"/>
                        <a:t> </a:t>
                      </a:r>
                      <a:endParaRPr lang="en-US" altLang="ko-KR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820">
                <a:tc vMerge="1"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/>
                        <a:t>-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/>
                        <a:t>132.22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/>
                        <a:t>132.22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US" altLang="ko-KR" sz="1600" dirty="0"/>
                        <a:t>.</a:t>
                      </a:r>
                      <a:r>
                        <a:rPr lang="ko-KR" altLang="en-US" sz="1600" dirty="0"/>
                        <a:t>강의실 </a:t>
                      </a:r>
                      <a:r>
                        <a:rPr lang="en-US" altLang="ko-KR" sz="1600" dirty="0"/>
                        <a:t>2</a:t>
                      </a:r>
                      <a:r>
                        <a:rPr lang="ko-KR" altLang="en-US" sz="1600" dirty="0"/>
                        <a:t>실 </a:t>
                      </a:r>
                      <a:r>
                        <a:rPr lang="en-US" altLang="ko-KR" sz="1600" dirty="0"/>
                        <a:t>(66.11×2=132.22)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820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600"/>
                        <a:t>컨벤션홀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/>
                        <a:t>231.40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/>
                        <a:t>-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/>
                        <a:t>231.40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US" altLang="ko-KR" sz="1600"/>
                        <a:t>.</a:t>
                      </a:r>
                      <a:r>
                        <a:rPr lang="ko-KR" altLang="en-US" sz="1600"/>
                        <a:t>목원동행정복지센터와 공동 사용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820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600"/>
                        <a:t>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 dirty="0"/>
                        <a:t>760.28</a:t>
                      </a:r>
                      <a:endParaRPr lang="ko-KR" altLang="ko-KR" sz="16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fld id="{E40E002F-DEB4-41C0-91CA-CBD47C349FF3}" type="tableoperation">
                        <a:rPr lang="ko-KR" altLang="ko-KR" sz="1600"/>
                        <a:pPr lvl="0" algn="r">
                          <a:defRPr/>
                        </a:pPr>
                        <a:t>132.22</a:t>
                      </a:fld>
                      <a:endParaRPr lang="ko-KR" altLang="ko-KR" sz="16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defRPr/>
                      </a:pPr>
                      <a:r>
                        <a:rPr lang="en-US" altLang="ko-KR" sz="1600" dirty="0"/>
                        <a:t>727.22</a:t>
                      </a:r>
                      <a:endParaRPr lang="ko-KR" altLang="ko-KR" sz="16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endParaRPr lang="ko-KR" alt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4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68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A716B-2110-0291-9DFE-968447745750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6.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목포시 평생학습관 후보지 평가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AF7372-9B70-5134-BE26-7744BA9137C4}"/>
              </a:ext>
            </a:extLst>
          </p:cNvPr>
          <p:cNvSpPr txBox="1"/>
          <p:nvPr/>
        </p:nvSpPr>
        <p:spPr>
          <a:xfrm>
            <a:off x="487275" y="714724"/>
            <a:ext cx="5363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다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사무실 구성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F2C184B-C0A8-B8DB-36E0-D9598E8AC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51" y="1218484"/>
            <a:ext cx="10095722" cy="4982688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26F4110-310F-371C-428F-D4BF6C39CD45}"/>
              </a:ext>
            </a:extLst>
          </p:cNvPr>
          <p:cNvSpPr/>
          <p:nvPr/>
        </p:nvSpPr>
        <p:spPr>
          <a:xfrm>
            <a:off x="9610531" y="2230016"/>
            <a:ext cx="1427583" cy="27611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>
                <a:solidFill>
                  <a:schemeClr val="tx1"/>
                </a:solidFill>
              </a:rPr>
              <a:t>대강의실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0A3B5C5-DF78-05EC-B44B-D277DD91F078}"/>
              </a:ext>
            </a:extLst>
          </p:cNvPr>
          <p:cNvSpPr/>
          <p:nvPr/>
        </p:nvSpPr>
        <p:spPr>
          <a:xfrm>
            <a:off x="9909109" y="2743200"/>
            <a:ext cx="615821" cy="1866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강의 </a:t>
            </a:r>
            <a:r>
              <a:rPr lang="en-US" altLang="ko-KR" sz="1100" b="1" dirty="0">
                <a:solidFill>
                  <a:schemeClr val="tx1"/>
                </a:solidFill>
              </a:rPr>
              <a:t>1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F0453335-CD75-D17C-F3CF-C4FF8AF5E8F5}"/>
              </a:ext>
            </a:extLst>
          </p:cNvPr>
          <p:cNvSpPr/>
          <p:nvPr/>
        </p:nvSpPr>
        <p:spPr>
          <a:xfrm>
            <a:off x="10003970" y="3064241"/>
            <a:ext cx="615821" cy="1866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강의 </a:t>
            </a:r>
            <a:r>
              <a:rPr lang="en-US" altLang="ko-KR" sz="1100" b="1" dirty="0">
                <a:solidFill>
                  <a:schemeClr val="tx1"/>
                </a:solidFill>
              </a:rPr>
              <a:t>2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1B247FB-5AD5-A3A6-6249-B72C8A635DCC}"/>
              </a:ext>
            </a:extLst>
          </p:cNvPr>
          <p:cNvSpPr/>
          <p:nvPr/>
        </p:nvSpPr>
        <p:spPr>
          <a:xfrm>
            <a:off x="10016411" y="3385087"/>
            <a:ext cx="615821" cy="1866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강의 </a:t>
            </a:r>
            <a:r>
              <a:rPr lang="en-US" altLang="ko-KR" sz="1100" b="1" dirty="0">
                <a:solidFill>
                  <a:schemeClr val="tx1"/>
                </a:solidFill>
              </a:rPr>
              <a:t>3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EFCFADA7-1686-4A2F-CD88-3DDBAB89F40D}"/>
              </a:ext>
            </a:extLst>
          </p:cNvPr>
          <p:cNvSpPr/>
          <p:nvPr/>
        </p:nvSpPr>
        <p:spPr>
          <a:xfrm>
            <a:off x="9032033" y="2034076"/>
            <a:ext cx="2500604" cy="1584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noFill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0162944-3B8D-68CA-E5FE-054978EA4A4B}"/>
              </a:ext>
            </a:extLst>
          </p:cNvPr>
          <p:cNvSpPr/>
          <p:nvPr/>
        </p:nvSpPr>
        <p:spPr>
          <a:xfrm>
            <a:off x="11003902" y="1973426"/>
            <a:ext cx="426096" cy="1705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</a:rPr>
              <a:t>단</a:t>
            </a:r>
            <a:endParaRPr lang="en-US" altLang="ko-KR" dirty="0">
              <a:solidFill>
                <a:schemeClr val="tx1"/>
              </a:solidFill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</a:rPr>
              <a:t>계</a:t>
            </a:r>
          </a:p>
        </p:txBody>
      </p:sp>
    </p:spTree>
    <p:extLst>
      <p:ext uri="{BB962C8B-B14F-4D97-AF65-F5344CB8AC3E}">
        <p14:creationId xmlns:p14="http://schemas.microsoft.com/office/powerpoint/2010/main" val="404536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69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BB8A2-28CF-1105-CE55-7B3B20E1D71C}"/>
              </a:ext>
            </a:extLst>
          </p:cNvPr>
          <p:cNvSpPr txBox="1"/>
          <p:nvPr/>
        </p:nvSpPr>
        <p:spPr>
          <a:xfrm>
            <a:off x="242596" y="750499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가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해외 사례 분석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E4EEC-228E-925D-0153-65B4D1A57765}"/>
              </a:ext>
            </a:extLst>
          </p:cNvPr>
          <p:cNvSpPr txBox="1"/>
          <p:nvPr/>
        </p:nvSpPr>
        <p:spPr>
          <a:xfrm>
            <a:off x="587828" y="1322610"/>
            <a:ext cx="11299372" cy="5064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독일 시민대학</a:t>
            </a:r>
            <a:endParaRPr lang="en-US" altLang="ko-KR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0" marR="0" indent="0" algn="l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l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&lt;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최초 설립과 확대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&gt;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955040" marR="0" indent="-426720" algn="just" fontAlgn="base" latinLnBrk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- 19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세기 후반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국민교육운동과 노동자운동이 결합해 설립되기 시작</a:t>
            </a:r>
          </a:p>
          <a:p>
            <a:pPr marL="765810" marR="0" indent="-765810" algn="just" fontAlgn="base" latinLnBrk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‣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국민교육운동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독일 통일 이후 민족적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+mn-ea"/>
              </a:rPr>
              <a:t>정체감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 함양 및 성숙한 시민 양성 목적</a:t>
            </a:r>
          </a:p>
          <a:p>
            <a:pPr marL="765810" marR="0" indent="-765810" algn="just" fontAlgn="base" latinLnBrk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‣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노동자운동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노동자의 정치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‧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사회적 해방과 교육수준 향상 도모</a:t>
            </a:r>
          </a:p>
          <a:p>
            <a:pPr marL="988060" marR="0" indent="-443230" algn="just" fontAlgn="base" latinLnBrk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- 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+mn-ea"/>
              </a:rPr>
              <a:t>바이마르 헌법에 성인교육의 공적 책임이 명시되면서 본격 설립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+mn-ea"/>
              </a:rPr>
              <a:t>(1919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+mn-ea"/>
              </a:rPr>
              <a:t>년 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+mn-ea"/>
              </a:rPr>
              <a:t>150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+mn-ea"/>
              </a:rPr>
              <a:t>개 설립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+mn-ea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l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&lt;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시민대학 재건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&gt;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955040" marR="0" indent="-426720" algn="just" fontAlgn="base" latinLnBrk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-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나치 시대 문을 닫았다가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종전 후 영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‧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미 점령군을 도움으로 재개관</a:t>
            </a:r>
          </a:p>
          <a:p>
            <a:pPr marL="765810" marR="0" indent="-765810" algn="just" fontAlgn="base" latinLnBrk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‣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교육내용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초기 영미문화 위주에서 종전 후 재건 과정에서 점차 다양화됨</a:t>
            </a:r>
          </a:p>
          <a:p>
            <a:pPr marL="958850" marR="0" indent="-427990" algn="just" fontAlgn="base" latinLnBrk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- </a:t>
            </a:r>
            <a:r>
              <a:rPr lang="en-US" altLang="ko-KR" sz="1800" kern="0" spc="-70" dirty="0">
                <a:solidFill>
                  <a:srgbClr val="000000"/>
                </a:solidFill>
                <a:effectLst/>
                <a:latin typeface="+mn-ea"/>
              </a:rPr>
              <a:t>1953</a:t>
            </a:r>
            <a:r>
              <a:rPr lang="ko-KR" altLang="en-US" sz="1800" kern="0" spc="-70" dirty="0">
                <a:solidFill>
                  <a:srgbClr val="000000"/>
                </a:solidFill>
                <a:effectLst/>
                <a:latin typeface="+mn-ea"/>
              </a:rPr>
              <a:t>년 독일성인교육협회</a:t>
            </a:r>
            <a:r>
              <a:rPr lang="en-US" altLang="ko-KR" sz="1800" kern="0" spc="-70" dirty="0">
                <a:solidFill>
                  <a:srgbClr val="000000"/>
                </a:solidFill>
                <a:effectLst/>
                <a:latin typeface="+mn-ea"/>
              </a:rPr>
              <a:t>(DVV) </a:t>
            </a:r>
            <a:r>
              <a:rPr lang="ko-KR" altLang="en-US" sz="1800" kern="0" spc="-70" dirty="0">
                <a:solidFill>
                  <a:srgbClr val="000000"/>
                </a:solidFill>
                <a:effectLst/>
                <a:latin typeface="+mn-ea"/>
              </a:rPr>
              <a:t>설립 등 전국적 평생교육조직 구성에 따라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, 1970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년 하부 조직으로 지역별 시민대학 연합조직 구성</a:t>
            </a: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1021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7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47" name="가로 글상자 46"/>
          <p:cNvSpPr txBox="1"/>
          <p:nvPr/>
        </p:nvSpPr>
        <p:spPr>
          <a:xfrm>
            <a:off x="218242" y="738622"/>
            <a:ext cx="11755516" cy="3840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국민의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지속적인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역량개발이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국가의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미래를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좌우</a:t>
            </a:r>
            <a:endParaRPr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81000" lvl="0" indent="-3810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기술혁신에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의한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지식의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폭발적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증가는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학교교육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이후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평생학습을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통한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지속적인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역량개발의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필요성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제기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330200" lvl="0" indent="-1651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노동자의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약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절반은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향후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5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년간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재교육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(reskilling)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필요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(WEF, 20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330200" lvl="0" indent="-1651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2040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년까지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21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세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이상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성인의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평생학습시간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3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배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증가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예상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(MS, 20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469900" lvl="0" indent="-4699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   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신기술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혁신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미래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불확실성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증가에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대응하여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성인기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재교육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향상교육을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생존의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문제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절감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330200" lvl="0" indent="-1651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직장인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95%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는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자기계발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필요성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36%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는 </a:t>
            </a:r>
            <a:r>
              <a:rPr sz="1600"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강박감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느껴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잡코리아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20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406400" lvl="0" indent="-4064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우리나라는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80%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이상이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25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세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성인이므로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성인기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역량향상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정책이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성장동력의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핵심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30200" lvl="0" indent="-1651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고숙련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일자리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비중이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큰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국가일수록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투자가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커 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(OECD, 20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393700" lvl="0" indent="-3937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우리나라는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성인기에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들어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역량이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급감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하고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생산연령인구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감소까지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예측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되어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특단의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대책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필요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558800" lvl="0" indent="-5588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생산연령인구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만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15~64</a:t>
            </a:r>
            <a:r>
              <a:rPr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세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전망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spc="-2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만명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: (20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3,738 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→ </a:t>
            </a:r>
            <a:r>
              <a:rPr 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(30</a:t>
            </a:r>
            <a:r>
              <a:rPr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3,381 (9.6%</a:t>
            </a:r>
            <a:r>
              <a:rPr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↓</a:t>
            </a:r>
            <a:r>
              <a:rPr 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74646" y="4562552"/>
            <a:ext cx="4909211" cy="1715949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20383" y="4647601"/>
            <a:ext cx="4452454" cy="1614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7E167-62A3-4CF4-621C-905DC1D0287C}"/>
              </a:ext>
            </a:extLst>
          </p:cNvPr>
          <p:cNvSpPr txBox="1"/>
          <p:nvPr/>
        </p:nvSpPr>
        <p:spPr>
          <a:xfrm>
            <a:off x="242596" y="141128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2.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평생교육정책 및 필요성</a:t>
            </a:r>
          </a:p>
        </p:txBody>
      </p:sp>
    </p:spTree>
    <p:extLst>
      <p:ext uri="{BB962C8B-B14F-4D97-AF65-F5344CB8AC3E}">
        <p14:creationId xmlns:p14="http://schemas.microsoft.com/office/powerpoint/2010/main" val="32166835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70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E4EEC-228E-925D-0153-65B4D1A57765}"/>
              </a:ext>
            </a:extLst>
          </p:cNvPr>
          <p:cNvSpPr txBox="1"/>
          <p:nvPr/>
        </p:nvSpPr>
        <p:spPr>
          <a:xfrm>
            <a:off x="578497" y="1246883"/>
            <a:ext cx="5441304" cy="437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독일 시민대학의 특성</a:t>
            </a:r>
            <a:endParaRPr lang="en-US" altLang="ko-KR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0" marR="0" indent="0" algn="l" fontAlgn="base" latinLnBrk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내용과 방법 면에서 다양한 프로그램을 구성하여 모든 계층과 연령층을 포괄하며 어떤 특정개념이나 학력 등 요구하지 않는 순수개방형 교육기관</a:t>
            </a: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성인교육에  있어 기회균등을 지속적으로 보장하기위해 특정 성별이나</a:t>
            </a:r>
            <a:r>
              <a:rPr lang="en-US" altLang="ko-KR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lang="ko-KR" altLang="en-US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계층</a:t>
            </a:r>
            <a:r>
              <a:rPr lang="en-US" altLang="ko-KR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lang="ko-KR" altLang="en-US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연령에 치우치지 않고 다양한 교육프로그램 제시</a:t>
            </a: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대학이나 연합회</a:t>
            </a:r>
            <a:r>
              <a:rPr lang="en-US" altLang="ko-KR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lang="ko-KR" altLang="en-US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단체 등 기타교육기관과의 연계 하에 교육사업 진행</a:t>
            </a: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시민대학 본부를 통해 도시 전체를 관장하는 ‘뮌헨 시민대학 </a:t>
            </a:r>
            <a:r>
              <a:rPr lang="ko-KR" altLang="en-US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모델’과</a:t>
            </a:r>
            <a:r>
              <a:rPr lang="ko-KR" altLang="en-US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중앙운영조직 없이 자치구별 캠퍼스가 독립적으로 운영되는 ‘베를린 시민대학 </a:t>
            </a:r>
            <a:r>
              <a:rPr lang="ko-KR" altLang="en-US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모델’이</a:t>
            </a:r>
            <a:r>
              <a:rPr lang="ko-KR" altLang="en-US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있음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A0E0C33-6A9D-BCE4-6DFA-77FB33390C16}"/>
              </a:ext>
            </a:extLst>
          </p:cNvPr>
          <p:cNvSpPr/>
          <p:nvPr/>
        </p:nvSpPr>
        <p:spPr>
          <a:xfrm>
            <a:off x="6172200" y="866784"/>
            <a:ext cx="5734050" cy="51149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&lt; </a:t>
            </a:r>
            <a:r>
              <a:rPr lang="en-US" altLang="ko-KR" sz="1800" b="0" i="0" u="none" strike="noStrike" spc="0" dirty="0" err="1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Mu:nchner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b="0" i="0" u="none" strike="noStrike" spc="0" dirty="0" err="1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Volkshochschule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뮌헨 시민대학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설 립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1896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치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독일 뮌헨 시내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just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‣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본부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4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 캠퍼스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100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여개 학습장으로 구성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just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프로그램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en-US" altLang="ko-KR" sz="1800" b="0" i="0" u="none" strike="noStrike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16,000</a:t>
            </a:r>
            <a:r>
              <a:rPr lang="ko-KR" altLang="ko-KR" sz="1800" b="0" i="0" u="none" strike="noStrike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여개</a:t>
            </a:r>
            <a:r>
              <a:rPr lang="en-US" altLang="ko-KR" sz="1800" b="0" i="0" u="none" strike="noStrike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ko-KR" sz="1800" b="0" i="0" u="none" strike="noStrike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다양한 주제와 형태</a:t>
            </a:r>
            <a:r>
              <a:rPr lang="en-US" altLang="ko-KR" sz="1800" b="0" i="0" u="none" strike="noStrike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just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‣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주제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자연과학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사회문제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정치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문화예술 등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932688" marR="0" indent="-932688" algn="just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‣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형태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</a:t>
            </a:r>
            <a:r>
              <a:rPr lang="en-US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세미나</a:t>
            </a:r>
            <a:r>
              <a:rPr lang="en-US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워크숍</a:t>
            </a:r>
            <a:r>
              <a:rPr lang="en-US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-19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심포지움</a:t>
            </a:r>
            <a:r>
              <a:rPr lang="en-US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견학</a:t>
            </a:r>
            <a:r>
              <a:rPr lang="en-US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전시</a:t>
            </a:r>
            <a:r>
              <a:rPr lang="en-US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-19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여행 등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just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 강 료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ko-KR" sz="1800" b="0" i="0" u="none" strike="noStrike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주당 </a:t>
            </a:r>
            <a:r>
              <a:rPr lang="en-US" altLang="ko-KR" sz="1800" b="0" i="0" u="none" strike="noStrike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ko-KR" sz="1800" b="0" i="0" u="none" strike="noStrike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 기준 평균 </a:t>
            </a:r>
            <a:r>
              <a:rPr lang="en-US" altLang="ko-KR" sz="1800" b="0" i="0" u="none" strike="noStrike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ko-KR" sz="1800" b="0" i="0" u="none" strike="noStrike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유로</a:t>
            </a:r>
            <a:r>
              <a:rPr lang="en-US" altLang="ko-KR" sz="1800" b="0" i="0" u="none" strike="noStrike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(9,100</a:t>
            </a:r>
            <a:r>
              <a:rPr lang="ko-KR" altLang="ko-KR" sz="1800" b="0" i="0" u="none" strike="noStrike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  <a:r>
              <a:rPr lang="en-US" altLang="ko-KR" sz="1800" b="0" i="0" u="none" strike="noStrike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just" rtl="0" eaLnBrk="1" fontAlgn="base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‣1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 프로그램이 주당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시간*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 과정으로 운영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just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수강인원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24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만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천명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세계 최대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just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운영원칙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개방성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다양성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접근성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통합성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just" rtl="0" eaLnBrk="1" fontAlgn="base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홈페이지 </a:t>
            </a:r>
            <a:r>
              <a:rPr lang="en-US" altLang="ko-KR" sz="1800" b="0" i="0" u="none" strike="noStrike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https://mvhs.de/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21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71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BB8A2-28CF-1105-CE55-7B3B20E1D71C}"/>
              </a:ext>
            </a:extLst>
          </p:cNvPr>
          <p:cNvSpPr txBox="1"/>
          <p:nvPr/>
        </p:nvSpPr>
        <p:spPr>
          <a:xfrm>
            <a:off x="242596" y="750499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가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해외 사례 분석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E4EEC-228E-925D-0153-65B4D1A57765}"/>
              </a:ext>
            </a:extLst>
          </p:cNvPr>
          <p:cNvSpPr txBox="1"/>
          <p:nvPr/>
        </p:nvSpPr>
        <p:spPr>
          <a:xfrm>
            <a:off x="559253" y="1515256"/>
            <a:ext cx="11299372" cy="4199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덴마크 민중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대학</a:t>
            </a:r>
            <a:endParaRPr lang="en-US" altLang="ko-KR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덴마크 근대 사상가인 </a:t>
            </a:r>
            <a:r>
              <a:rPr lang="en-US" altLang="ko-KR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Grundtvig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의 주도로 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1844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년 시작해 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170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년 넘는 역사를 가지며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주변 북유럽 국가 및 독일 시민대학의 근원이 됨</a:t>
            </a: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19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세기 후반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덴마크가 근대국민국가로 형성되는 과정에서 시민 양성을 위한 ‘</a:t>
            </a:r>
            <a:r>
              <a:rPr lang="ko-KR" altLang="en-US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국민교육’으로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큰 역할을 했다고 평가됨</a:t>
            </a:r>
          </a:p>
          <a:p>
            <a:pPr marL="524510" marR="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kern="0" dirty="0">
              <a:solidFill>
                <a:srgbClr val="000000"/>
              </a:solidFill>
              <a:latin typeface="+mn-ea"/>
            </a:endParaRPr>
          </a:p>
          <a:p>
            <a:pPr marL="657860" marR="0" indent="-65786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 </a:t>
            </a:r>
            <a:r>
              <a:rPr lang="ko-KR" altLang="en-US" sz="1800" kern="0" spc="-3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공동체의식</a:t>
            </a:r>
            <a:r>
              <a:rPr lang="en-US" altLang="ko-KR" sz="1800" kern="0" spc="-3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(community), </a:t>
            </a:r>
            <a:r>
              <a:rPr lang="ko-KR" altLang="en-US" sz="1800" kern="0" spc="-3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민주의식</a:t>
            </a:r>
            <a:r>
              <a:rPr lang="en-US" altLang="ko-KR" sz="1800" kern="0" spc="-3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(democracy), </a:t>
            </a:r>
            <a:r>
              <a:rPr lang="ko-KR" altLang="en-US" sz="1800" kern="0" spc="-3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상호주의</a:t>
            </a:r>
            <a:r>
              <a:rPr lang="en-US" altLang="ko-KR" sz="1800" kern="0" spc="-3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(interaction) </a:t>
            </a:r>
            <a:r>
              <a:rPr lang="ko-KR" altLang="en-US" sz="1800" kern="0" spc="-3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교육을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한양신명조"/>
                <a:ea typeface="신명 중고딕"/>
              </a:rPr>
              <a:t>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지향함으로써 농민 또는 서민층의 주도로 사회의 긍정적 개혁 강조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518160" marR="0" indent="-51816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만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18~24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세 대상으로 보통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4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개월 정도의 합숙 교육 프로그램을 운영</a:t>
            </a:r>
            <a:endParaRPr lang="en-US" altLang="ko-KR" sz="1800" kern="0" spc="-50" dirty="0">
              <a:solidFill>
                <a:srgbClr val="000000"/>
              </a:solidFill>
              <a:effectLst/>
              <a:latin typeface="신명 태명조"/>
              <a:ea typeface="신명 태명조"/>
            </a:endParaRPr>
          </a:p>
          <a:p>
            <a:pPr marL="518160" indent="-518160" algn="just" fontAlgn="base">
              <a:lnSpc>
                <a:spcPct val="15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 </a:t>
            </a:r>
            <a:r>
              <a:rPr lang="ko-KR" altLang="en-US" sz="1800" kern="0" spc="-1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민중대학법에 따라 만</a:t>
            </a:r>
            <a:r>
              <a:rPr lang="en-US" altLang="ko-KR" sz="1800" kern="0" spc="-1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17.5</a:t>
            </a:r>
            <a:r>
              <a:rPr lang="ko-KR" altLang="en-US" sz="1800" kern="0" spc="-1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세 이상만 입학 가능</a:t>
            </a:r>
            <a:r>
              <a:rPr lang="en-US" altLang="ko-KR" sz="1800" kern="0" spc="-1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(</a:t>
            </a:r>
            <a:r>
              <a:rPr lang="ko-KR" altLang="en-US" sz="1800" kern="0" spc="-1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만</a:t>
            </a:r>
            <a:r>
              <a:rPr lang="en-US" altLang="ko-KR" sz="1800" kern="0" spc="-1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16~19</a:t>
            </a:r>
            <a:r>
              <a:rPr lang="ko-KR" altLang="en-US" sz="1800" kern="0" spc="-1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세 대상 예비과정 별도 운영</a:t>
            </a:r>
            <a:r>
              <a:rPr lang="en-US" altLang="ko-KR" sz="1800" kern="0" spc="-1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502920" marR="0" indent="-5029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공교육 제도에 속하지 않는 비형식교육기관이지만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덴마크 중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‧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고등교육에서 상당한 역할을 담당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</p:txBody>
      </p:sp>
    </p:spTree>
    <p:extLst>
      <p:ext uri="{BB962C8B-B14F-4D97-AF65-F5344CB8AC3E}">
        <p14:creationId xmlns:p14="http://schemas.microsoft.com/office/powerpoint/2010/main" val="28999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72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E4EEC-228E-925D-0153-65B4D1A57765}"/>
              </a:ext>
            </a:extLst>
          </p:cNvPr>
          <p:cNvSpPr txBox="1"/>
          <p:nvPr/>
        </p:nvSpPr>
        <p:spPr>
          <a:xfrm>
            <a:off x="578497" y="1246883"/>
            <a:ext cx="5441304" cy="447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덴마크 민중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대학의 특성</a:t>
            </a:r>
            <a:endParaRPr lang="en-US" altLang="ko-KR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492760" marR="0" indent="-49276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대부분의 민중대학은 농촌에 소규모로 운영되며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특별한 입학자격을 요구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하지 않고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시험이나 자격제도 등이 없는 등 특수한 형태로 운영됨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765810" marR="0" indent="-76581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덴마크 전역에서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70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개교 운영 중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매년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5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만명 프로그램 참여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(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덴마크 성인인구의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2%)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765810" marR="0" indent="-76581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향후 대학진학 등에서 활용할 수 있도록 수료증만 수여함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494030" marR="0" indent="-49403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인문학적 성찰과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민주시민으로서의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 자질 뿐 아니라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비쥬얼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 아트 등 최신 직업교육도 충실히 실시하는 등 전인적 교육 모델로 각광받고 있음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A0E0C33-6A9D-BCE4-6DFA-77FB33390C16}"/>
              </a:ext>
            </a:extLst>
          </p:cNvPr>
          <p:cNvSpPr/>
          <p:nvPr/>
        </p:nvSpPr>
        <p:spPr>
          <a:xfrm>
            <a:off x="6172200" y="971550"/>
            <a:ext cx="5734050" cy="52465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3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en-US" altLang="ko-KR" sz="1800" kern="0" spc="0" dirty="0" err="1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Grundtvigs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kern="0" spc="0" dirty="0" err="1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Højskole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  <a:endParaRPr lang="ko-KR" altLang="ko-K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설 립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: 1856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년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</a:t>
            </a:r>
            <a:r>
              <a:rPr lang="en-US" altLang="ko-KR" sz="1800" kern="0" spc="-50" dirty="0" err="1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Grundtvig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가 직접 설립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0" marR="0" indent="0" algn="l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위 치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: </a:t>
            </a:r>
            <a:r>
              <a:rPr lang="en-US" altLang="ko-KR" sz="1800" kern="0" spc="-50" dirty="0" err="1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Hillerød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코펜하겐에서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35km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거리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학사과정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: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장기코스와 단기코스로 운영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장기 코스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(3~4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개월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9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월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~3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월 운영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226060" marR="0" indent="-22606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‧</a:t>
            </a:r>
            <a:r>
              <a:rPr lang="ko-KR" altLang="en-US" sz="1800" kern="0" spc="-70" dirty="0" err="1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모듈화된</a:t>
            </a:r>
            <a:r>
              <a:rPr lang="ko-KR" altLang="en-US" sz="1800" kern="0" spc="-7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 종합 프로그램 운영</a:t>
            </a:r>
            <a:r>
              <a:rPr lang="en-US" altLang="ko-KR" sz="1800" kern="0" spc="-7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(</a:t>
            </a:r>
            <a:r>
              <a:rPr lang="ko-KR" altLang="en-US" sz="1800" kern="0" spc="-7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음악</a:t>
            </a:r>
            <a:r>
              <a:rPr lang="en-US" altLang="ko-KR" sz="1800" kern="0" spc="-7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7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미술</a:t>
            </a:r>
            <a:r>
              <a:rPr lang="en-US" altLang="ko-KR" sz="1800" kern="0" spc="-7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7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체육</a:t>
            </a:r>
            <a:r>
              <a:rPr lang="en-US" altLang="ko-KR" sz="1800" kern="0" spc="-7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7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사진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공연예술</a:t>
            </a:r>
            <a:r>
              <a:rPr lang="en-US" altLang="ko-KR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영화</a:t>
            </a:r>
            <a:r>
              <a:rPr lang="en-US" altLang="ko-KR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정치</a:t>
            </a:r>
            <a:r>
              <a:rPr lang="en-US" altLang="ko-KR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저널리즘</a:t>
            </a:r>
            <a:r>
              <a:rPr lang="en-US" altLang="ko-KR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글쓰기</a:t>
            </a:r>
            <a:r>
              <a:rPr lang="en-US" altLang="ko-KR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철학</a:t>
            </a:r>
            <a:r>
              <a:rPr lang="en-US" altLang="ko-KR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문학 등</a:t>
            </a:r>
            <a:r>
              <a:rPr lang="en-US" altLang="ko-KR" sz="1800" kern="0" spc="-12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단기 코스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(1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주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여름학기 운영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388620" marR="0" indent="-38862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‧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철학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합창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미술 등 특별 주제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수강료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: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주당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1,580</a:t>
            </a:r>
            <a:r>
              <a:rPr lang="ko-KR" altLang="en-US" sz="1800" kern="0" spc="-50" dirty="0" err="1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덴마크크로네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약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28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만원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숙박비와 식비 포함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유럽의회에서 비용 지원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수강인원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: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장기코스 기준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70~100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명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홈페이지 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: https://grundtvigs.dk/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</p:txBody>
      </p:sp>
    </p:spTree>
    <p:extLst>
      <p:ext uri="{BB962C8B-B14F-4D97-AF65-F5344CB8AC3E}">
        <p14:creationId xmlns:p14="http://schemas.microsoft.com/office/powerpoint/2010/main" val="34817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73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E4EEC-228E-925D-0153-65B4D1A57765}"/>
              </a:ext>
            </a:extLst>
          </p:cNvPr>
          <p:cNvSpPr txBox="1"/>
          <p:nvPr/>
        </p:nvSpPr>
        <p:spPr>
          <a:xfrm>
            <a:off x="559253" y="1515256"/>
            <a:ext cx="11299372" cy="3964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프랑스 시민대학</a:t>
            </a:r>
            <a:endParaRPr lang="en-US" altLang="ko-KR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923290" marR="0" indent="-411480" algn="just" fontAlgn="base" latinLnBrk="1">
              <a:lnSpc>
                <a:spcPct val="18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덴마크 민중대학의 영향을 받아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1848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년 최초 설립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성인들에게 필요한 교육 제공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)</a:t>
            </a:r>
            <a:endParaRPr lang="ko-KR" altLang="en-US" sz="1800" kern="0" spc="-50" dirty="0">
              <a:solidFill>
                <a:srgbClr val="000000"/>
              </a:solidFill>
              <a:effectLst/>
              <a:latin typeface="한양신명조"/>
              <a:ea typeface="신명 태명조"/>
            </a:endParaRPr>
          </a:p>
          <a:p>
            <a:pPr marL="923290" marR="0" indent="-411480" algn="just" fontAlgn="base" latinLnBrk="1">
              <a:lnSpc>
                <a:spcPct val="18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19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세기 후반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반유대주의에 대한 반발과 의무교육 도입이라는 배경에 크게 확대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765810" marR="0" indent="-765810" algn="just" fontAlgn="base" latinLnBrk="1">
              <a:lnSpc>
                <a:spcPct val="18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드레퓌스 사건 등 반유대주의 기류에 대한 지식인들의 인본주의적 교육 요구와 보통교육에서 소외된 성인들에게 기초교육 기회 제공이 필요하다는 주장이 결합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923290" marR="0" indent="-411480" algn="just" fontAlgn="base" latinLnBrk="1">
              <a:lnSpc>
                <a:spcPct val="18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en-US" altLang="ko-KR" sz="1800" kern="0" spc="-1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20</a:t>
            </a:r>
            <a:r>
              <a:rPr lang="ko-KR" altLang="en-US" sz="1800" kern="0" spc="-1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세기 들어</a:t>
            </a:r>
            <a:r>
              <a:rPr lang="en-US" altLang="ko-KR" sz="1800" kern="0" spc="-1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1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시민대학의 방향에 대한 지식인과 노동자의 이견으로 크게 축소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765810" marR="0" indent="-765810" algn="just" fontAlgn="base" latinLnBrk="1">
              <a:lnSpc>
                <a:spcPct val="18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 1901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년 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124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개→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1914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년 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20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개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두 차례 세계대전 과정에서 거의 사라짐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338071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74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E4EEC-228E-925D-0153-65B4D1A57765}"/>
              </a:ext>
            </a:extLst>
          </p:cNvPr>
          <p:cNvSpPr txBox="1"/>
          <p:nvPr/>
        </p:nvSpPr>
        <p:spPr>
          <a:xfrm>
            <a:off x="578497" y="1246883"/>
            <a:ext cx="5441304" cy="4756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프랑스 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시민대학의 재건</a:t>
            </a:r>
            <a:endParaRPr lang="en-US" altLang="ko-KR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kern="0" dirty="0">
              <a:solidFill>
                <a:srgbClr val="000000"/>
              </a:solidFill>
              <a:latin typeface="한양신명조"/>
              <a:ea typeface="맑은 고딕" panose="020B0503020000020004" pitchFamily="50" charset="-127"/>
              <a:cs typeface="HY헤드라인M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독일 시민대학의 영향으로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1963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년 독일과 가까운 알자스 지역의 </a:t>
            </a:r>
            <a:r>
              <a:rPr lang="ko-KR" altLang="en-US" sz="1800" kern="0" spc="-50" dirty="0" err="1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뮐루즈에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 현대적 의미의 시민대학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(“Rhine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시민대학”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)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이 새롭게 설립</a:t>
            </a:r>
            <a:endParaRPr lang="en-US" altLang="ko-KR" kern="0" dirty="0">
              <a:solidFill>
                <a:srgbClr val="000000"/>
              </a:solidFill>
              <a:latin typeface="한양신명조"/>
            </a:endParaRPr>
          </a:p>
          <a:p>
            <a:pPr marL="381000" lvl="0" indent="-381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kern="0" spc="-1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1970</a:t>
            </a:r>
            <a:r>
              <a:rPr lang="ko-KR" altLang="en-US" sz="1800" kern="0" spc="-1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년대 들어 정부지원을 받아</a:t>
            </a:r>
            <a:r>
              <a:rPr lang="en-US" altLang="ko-KR" sz="1800" kern="0" spc="-1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1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공공적 성인교육 서비스로서 각 지역에 설립</a:t>
            </a:r>
            <a:r>
              <a:rPr lang="en-US" altLang="ko-KR" sz="1800" kern="0" spc="-1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‧</a:t>
            </a:r>
            <a:r>
              <a:rPr lang="ko-KR" altLang="en-US" sz="1800" kern="0" spc="-1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운영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한양신명조"/>
                <a:ea typeface="신명 태명조"/>
              </a:rPr>
              <a:t> 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중이며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프랑스 시민대학연합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(AUPF)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로 발전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(17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개 지역의 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60</a:t>
            </a:r>
            <a:r>
              <a:rPr lang="ko-KR" altLang="en-US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여개 시민대학 가입</a:t>
            </a:r>
            <a:r>
              <a:rPr lang="en-US" altLang="ko-KR" sz="1800" kern="0" spc="-1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765810" marR="0" indent="-76581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원칙 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: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선발 없는 개방형 교육과정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지역사회 발달에 기여 목적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자율적 운영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765810" marR="0" indent="-76581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대중적 주제의 프로그램을 소정의 강의료를 지불하고 수강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수료증 제공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A0E0C33-6A9D-BCE4-6DFA-77FB33390C16}"/>
              </a:ext>
            </a:extLst>
          </p:cNvPr>
          <p:cNvSpPr/>
          <p:nvPr/>
        </p:nvSpPr>
        <p:spPr>
          <a:xfrm>
            <a:off x="6172201" y="950554"/>
            <a:ext cx="5734050" cy="5169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3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새로운 시민대학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pPr algn="ctr" fontAlgn="base" latinLnBrk="0">
              <a:lnSpc>
                <a:spcPct val="130000"/>
              </a:lnSpc>
            </a:pPr>
            <a:endParaRPr lang="en-US" altLang="ko-KR" sz="1800" kern="0" spc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 fontAlgn="base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kern="0" spc="-12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고등교육 기회 접근 어려운 시민들에게 수준 높은 지식과 철학</a:t>
            </a:r>
            <a:r>
              <a:rPr lang="en-US" altLang="ko-KR" kern="0" spc="-12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kern="0" spc="-12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문화 등 인문학적</a:t>
            </a:r>
            <a:r>
              <a:rPr lang="ko-KR" altLang="en-US" kern="0" spc="-70" dirty="0">
                <a:solidFill>
                  <a:srgbClr val="000000"/>
                </a:solidFill>
                <a:effectLst/>
                <a:latin typeface="한양신명조"/>
                <a:ea typeface="신명 태명조"/>
              </a:rPr>
              <a:t> </a:t>
            </a:r>
            <a:r>
              <a:rPr lang="ko-KR" altLang="en-US" kern="0" spc="-7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지식 제공 목적에서 </a:t>
            </a:r>
            <a:r>
              <a:rPr lang="ko-KR" altLang="en-US" kern="0" spc="-70" dirty="0" err="1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캉</a:t>
            </a:r>
            <a:r>
              <a:rPr lang="en-US" altLang="ko-KR" kern="0" spc="-7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(2002), </a:t>
            </a:r>
            <a:r>
              <a:rPr lang="ko-KR" altLang="en-US" kern="0" spc="-7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리옹</a:t>
            </a:r>
            <a:r>
              <a:rPr lang="en-US" altLang="ko-KR" kern="0" spc="-7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(2005) </a:t>
            </a:r>
            <a:r>
              <a:rPr lang="ko-KR" altLang="en-US" kern="0" spc="-7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등에 새로운 시민대학 설립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920750" marR="0" indent="-40894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dirty="0">
              <a:latin typeface="Arial" panose="020B0604020202020204" pitchFamily="34" charset="0"/>
            </a:endParaRPr>
          </a:p>
          <a:p>
            <a:pPr marL="765810" marR="0" indent="-76581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높은 수준의 인문학적 지식을 시민들에게 무료로 제공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(“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대학 밖의 대학”</a:t>
            </a: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1253490" marR="0" indent="-125349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 </a:t>
            </a: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원 칙</a:t>
            </a:r>
            <a:endParaRPr lang="en-US" altLang="ko-KR" sz="1800" kern="0" spc="-10" dirty="0">
              <a:solidFill>
                <a:srgbClr val="000000"/>
              </a:solidFill>
              <a:effectLst/>
              <a:latin typeface="신명 중고딕"/>
              <a:ea typeface="신명 중고딕"/>
            </a:endParaRPr>
          </a:p>
          <a:p>
            <a:pPr marL="1253490" marR="0" indent="-125349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① </a:t>
            </a:r>
            <a:r>
              <a:rPr lang="ko-KR" altLang="en-US" sz="1800" kern="0" spc="-9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다른 곳에서 들을 수 없는 대안적 지식을 모두가 알아들을 수 있는 방식으로 가르치기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1253490" marR="0" indent="-125349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② 다른 곳에서도 배울 수 있는 지식은 새롭고 대안적인 방식으로 가르치기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</p:txBody>
      </p:sp>
    </p:spTree>
    <p:extLst>
      <p:ext uri="{BB962C8B-B14F-4D97-AF65-F5344CB8AC3E}">
        <p14:creationId xmlns:p14="http://schemas.microsoft.com/office/powerpoint/2010/main" val="166603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75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E4EEC-228E-925D-0153-65B4D1A57765}"/>
              </a:ext>
            </a:extLst>
          </p:cNvPr>
          <p:cNvSpPr txBox="1"/>
          <p:nvPr/>
        </p:nvSpPr>
        <p:spPr>
          <a:xfrm>
            <a:off x="540592" y="1123368"/>
            <a:ext cx="11299372" cy="499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일본 홋카이도 도민 칼리지</a:t>
            </a:r>
            <a:endParaRPr lang="en-US" altLang="ko-KR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endParaRPr lang="en-US" altLang="ko-KR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480060" marR="0" indent="-48006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 2001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년 설립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산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‧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학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‧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관 네트워크 연계를 통한 생애학습기관 설립 추진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  <a:ea typeface="신명 태명조"/>
            </a:endParaRPr>
          </a:p>
          <a:p>
            <a:pPr marL="500380" marR="0" indent="-50038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현재 공익재단인 훗카이도 도립 생애추진센터에 사무국을 두고 자체 운영 중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285750" marR="0" indent="-28575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   교육과정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: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훗카이도학과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전문학과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교양학과 등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3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개 학과 총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7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개 코스에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한양신명조"/>
                <a:ea typeface="신명 태명조"/>
              </a:rPr>
              <a:t>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700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여개 강좌 개설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‧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운영 중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신명 태명조"/>
              <a:ea typeface="신명 태명조"/>
            </a:endParaRPr>
          </a:p>
          <a:p>
            <a:pPr marR="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dirty="0">
                <a:solidFill>
                  <a:srgbClr val="000000"/>
                </a:solidFill>
                <a:latin typeface="신명 태명조"/>
                <a:ea typeface="신명 태명조"/>
              </a:rPr>
              <a:t>        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연계강좌 포함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R="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       ‣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7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개 코스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: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홋카이도학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지역활동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능력개발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환경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‧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생활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건강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‧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스포츠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교양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주니어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R="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       ‣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도민 스스로의 자생적 학습을 통해 지역발전에 기여하도록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지역학인 ‘홋카이도학’ 강조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R="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       ‣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도민의 지역활동 참여 촉진을 위해 지역활동실천강좌 필수 수강 요구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R="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dirty="0">
                <a:solidFill>
                  <a:srgbClr val="000000"/>
                </a:solidFill>
                <a:latin typeface="신명 태명조"/>
                <a:ea typeface="신명 태명조"/>
              </a:rPr>
              <a:t>     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 ‣</a:t>
            </a:r>
            <a:r>
              <a:rPr lang="en-US" altLang="ko-KR" kern="0" dirty="0">
                <a:solidFill>
                  <a:srgbClr val="000000"/>
                </a:solidFill>
                <a:latin typeface="신명 태명조"/>
                <a:ea typeface="신명 중고딕"/>
              </a:rPr>
              <a:t>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등록 학생 수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총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3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만여명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</p:txBody>
      </p:sp>
    </p:spTree>
    <p:extLst>
      <p:ext uri="{BB962C8B-B14F-4D97-AF65-F5344CB8AC3E}">
        <p14:creationId xmlns:p14="http://schemas.microsoft.com/office/powerpoint/2010/main" val="14677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76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E4EEC-228E-925D-0153-65B4D1A57765}"/>
              </a:ext>
            </a:extLst>
          </p:cNvPr>
          <p:cNvSpPr txBox="1"/>
          <p:nvPr/>
        </p:nvSpPr>
        <p:spPr>
          <a:xfrm>
            <a:off x="578497" y="1246883"/>
            <a:ext cx="5682344" cy="4886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lvl="0" indent="-381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홋카이도 도민 칼리지 운영 특징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  <a:ea typeface="신명 태명조"/>
            </a:endParaRPr>
          </a:p>
          <a:p>
            <a:pPr marL="614680" marR="0" indent="-61468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‧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지역 거점국립대학인 훗카이도대학 교육학부와 연계 운영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657860" marR="0" indent="-65786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‣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설립 주도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교수진이 운영위원으로 참여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교육과정 설계 지원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중고딕"/>
                <a:ea typeface="신명 중고딕"/>
              </a:rPr>
              <a:t>연계강좌 개설해 훗카이도대학 수강기회 제공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565150" marR="0" indent="-56515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‧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도내 기관 간 연계 강조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지자체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대학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시민단체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산업기관 등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565150" marR="0" indent="-56515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‧ </a:t>
            </a:r>
            <a:r>
              <a:rPr lang="en-US" altLang="ko-KR" sz="1800" kern="0" spc="-9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NHK</a:t>
            </a:r>
            <a:r>
              <a:rPr lang="ko-KR" altLang="en-US" sz="1800" kern="0" spc="-9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방송과 인터넷을 교육에 활발히 활용</a:t>
            </a:r>
            <a:endParaRPr lang="en-US" altLang="ko-KR" sz="1800" kern="0" spc="-90" dirty="0">
              <a:solidFill>
                <a:srgbClr val="000000"/>
              </a:solidFill>
              <a:effectLst/>
              <a:latin typeface="신명 태명조"/>
              <a:ea typeface="신명 태명조"/>
            </a:endParaRPr>
          </a:p>
          <a:p>
            <a:pPr algn="just" fontAlgn="base">
              <a:lnSpc>
                <a:spcPct val="15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‧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운영 조직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한양신명조"/>
                <a:ea typeface="맑은 고딕" panose="020B0503020000020004" pitchFamily="50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산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‧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관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‧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 연계 구조가 운영조직에 반영돼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한양신명조"/>
                <a:ea typeface="맑은 고딕" panose="020B0503020000020004" pitchFamily="50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도지사가 학장에 훗카이도대학 총장과 경제연합회장이 당연직으로 부학장에 임명됨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A0E0C33-6A9D-BCE4-6DFA-77FB33390C16}"/>
              </a:ext>
            </a:extLst>
          </p:cNvPr>
          <p:cNvSpPr/>
          <p:nvPr/>
        </p:nvSpPr>
        <p:spPr>
          <a:xfrm>
            <a:off x="6568751" y="950554"/>
            <a:ext cx="5337499" cy="5169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3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학위제도 운영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pPr algn="ctr" fontAlgn="base" latinLnBrk="0">
              <a:lnSpc>
                <a:spcPct val="130000"/>
              </a:lnSpc>
            </a:pPr>
            <a:endParaRPr lang="en-US" altLang="ko-KR" sz="1800" kern="0" spc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1524000" marR="0" indent="-1524000" algn="just" fontAlgn="base" latinLnBrk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학위 제도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:</a:t>
            </a:r>
            <a:r>
              <a:rPr lang="ko-KR" altLang="en-US" sz="1800" kern="0" spc="-30" dirty="0">
                <a:solidFill>
                  <a:srgbClr val="000000"/>
                </a:solidFill>
                <a:effectLst/>
                <a:latin typeface="한양신명조"/>
                <a:ea typeface="신명 태명조"/>
              </a:rPr>
              <a:t> </a:t>
            </a:r>
            <a:r>
              <a:rPr lang="ko-KR" altLang="en-US" sz="1800" kern="0" spc="-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학사 </a:t>
            </a:r>
            <a:r>
              <a:rPr lang="en-US" altLang="ko-KR" sz="1800" kern="0" spc="-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100</a:t>
            </a:r>
            <a:r>
              <a:rPr lang="ko-KR" altLang="en-US" sz="1800" kern="0" spc="-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단위</a:t>
            </a:r>
            <a:r>
              <a:rPr lang="en-US" altLang="ko-KR" sz="1800" kern="0" spc="-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석사 </a:t>
            </a:r>
            <a:r>
              <a:rPr lang="en-US" altLang="ko-KR" sz="1800" kern="0" spc="-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200</a:t>
            </a:r>
            <a:r>
              <a:rPr lang="ko-KR" altLang="en-US" sz="1800" kern="0" spc="-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단위</a:t>
            </a:r>
            <a:r>
              <a:rPr lang="en-US" altLang="ko-KR" sz="1800" kern="0" spc="-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박사 </a:t>
            </a:r>
            <a:r>
              <a:rPr lang="en-US" altLang="ko-KR" sz="1800" kern="0" spc="-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300</a:t>
            </a:r>
            <a:r>
              <a:rPr lang="ko-KR" altLang="en-US" sz="1800" kern="0" spc="-3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단위 이상 수강 시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학습자 신청 및 사무국 확인을 통해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비공인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 명예학위 수여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개설 강좌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수강시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1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단위 부여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  <a:ea typeface="신명 태명조"/>
            </a:endParaRPr>
          </a:p>
          <a:p>
            <a:pPr marL="565150" marR="0" indent="-565150" algn="just" fontAlgn="base" latinLnBrk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‧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학사 취득에는 필수강좌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6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단위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전문코스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60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단위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,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선택코스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34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단위 필요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  <a:p>
            <a:pPr marL="488950" marR="0" indent="-488950" algn="just" fontAlgn="base" latinLnBrk="1">
              <a:lnSpc>
                <a:spcPct val="15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-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수강료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무료이거나 강좌당 최대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10,000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엔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(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십만원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)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신명 태명조"/>
                <a:ea typeface="신명 태명조"/>
              </a:rPr>
              <a:t>을 넘지 않음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한양신명조"/>
            </a:endParaRPr>
          </a:p>
        </p:txBody>
      </p:sp>
    </p:spTree>
    <p:extLst>
      <p:ext uri="{BB962C8B-B14F-4D97-AF65-F5344CB8AC3E}">
        <p14:creationId xmlns:p14="http://schemas.microsoft.com/office/powerpoint/2010/main" val="339784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77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3" name="가로 글상자 22"/>
          <p:cNvSpPr txBox="1"/>
          <p:nvPr/>
        </p:nvSpPr>
        <p:spPr>
          <a:xfrm>
            <a:off x="336678" y="1225768"/>
            <a:ext cx="6948580" cy="47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0" i="0" u="none" strike="noStrike" dirty="0">
                <a:solidFill>
                  <a:srgbClr val="000000"/>
                </a:solidFill>
                <a:latin typeface="HY견고딕"/>
                <a:ea typeface="HY견고딕"/>
                <a:cs typeface="HY견고딕"/>
              </a:rPr>
              <a:t>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광명시 평생학습원 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(</a:t>
            </a:r>
            <a:r>
              <a:rPr lang="EN-US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</a:rPr>
              <a:t>Gwangmyeong</a:t>
            </a:r>
            <a:r>
              <a:rPr lang="EN-US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lifelong learning center</a:t>
            </a:r>
            <a:r>
              <a:rPr lang="en-US" altLang="ko-KR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)</a:t>
            </a:r>
          </a:p>
        </p:txBody>
      </p:sp>
      <p:sp>
        <p:nvSpPr>
          <p:cNvPr id="25" name="가로 글상자 24"/>
          <p:cNvSpPr txBox="1"/>
          <p:nvPr/>
        </p:nvSpPr>
        <p:spPr>
          <a:xfrm>
            <a:off x="336678" y="1744823"/>
            <a:ext cx="6735054" cy="2007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위치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: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경기도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광명시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철망산로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2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(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지하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1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층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지상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5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층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)</a:t>
            </a: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조직 구성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: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원장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4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</a:rPr>
              <a:t>개팀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1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센터</a:t>
            </a: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주요사업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: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광명자치대학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문해교육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평생학습축제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네트워크협의체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민주시민교육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세계시민성 향상교육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평생학습지원금</a:t>
            </a: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주요프로그램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: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</a:t>
            </a:r>
            <a:endParaRPr lang="EN-US" sz="1600" b="0" i="0" u="none" strike="noStrike" dirty="0">
              <a:solidFill>
                <a:srgbClr val="000000"/>
              </a:solidFill>
              <a:latin typeface="함초롬바탕"/>
              <a:ea typeface="함초롬바탕"/>
            </a:endParaRPr>
          </a:p>
        </p:txBody>
      </p:sp>
      <p:pic>
        <p:nvPicPr>
          <p:cNvPr id="30" name="그림 29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7515609" y="897887"/>
            <a:ext cx="4339713" cy="2287605"/>
          </a:xfrm>
          <a:prstGeom prst="rect">
            <a:avLst/>
          </a:prstGeom>
          <a:ln w="76200" cap="rnd" cmpd="sng" algn="ctr">
            <a:gradFill flip="xy" rotWithShape="1">
              <a:gsLst>
                <a:gs pos="0">
                  <a:srgbClr val="F3F3F3">
                    <a:alpha val="100000"/>
                  </a:srgbClr>
                </a:gs>
                <a:gs pos="35000">
                  <a:srgbClr val="FFFFFF">
                    <a:alpha val="100000"/>
                  </a:srgbClr>
                </a:gs>
                <a:gs pos="57000">
                  <a:srgbClr val="E8E8E8">
                    <a:alpha val="100000"/>
                  </a:srgbClr>
                </a:gs>
                <a:gs pos="100000">
                  <a:srgbClr val="F3F3F3">
                    <a:alpha val="10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prstDash val="solid"/>
            <a:round/>
          </a:ln>
          <a:effectLst>
            <a:outerShdw blurRad="50000" algn="tl" rotWithShape="0">
              <a:srgbClr val="000000">
                <a:alpha val="80000"/>
              </a:srgbClr>
            </a:outerShdw>
            <a:reflection blurRad="6350" stA="52000" endA="300" endPos="18000" dist="25400" dir="5400000" sy="-100000" algn="bl" rotWithShape="0"/>
          </a:effectLst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504079" y="3680241"/>
            <a:ext cx="4351243" cy="2280989"/>
          </a:xfrm>
          <a:prstGeom prst="rect">
            <a:avLst/>
          </a:prstGeom>
          <a:ln w="76200" cap="rnd" cmpd="sng" algn="ctr">
            <a:gradFill flip="xy" rotWithShape="1">
              <a:gsLst>
                <a:gs pos="0">
                  <a:srgbClr val="F3F3F3">
                    <a:alpha val="100000"/>
                  </a:srgbClr>
                </a:gs>
                <a:gs pos="35000">
                  <a:srgbClr val="FFFFFF">
                    <a:alpha val="100000"/>
                  </a:srgbClr>
                </a:gs>
                <a:gs pos="57000">
                  <a:srgbClr val="E8E8E8">
                    <a:alpha val="100000"/>
                  </a:srgbClr>
                </a:gs>
                <a:gs pos="100000">
                  <a:srgbClr val="F3F3F3">
                    <a:alpha val="10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prstDash val="solid"/>
            <a:round/>
          </a:ln>
          <a:effectLst>
            <a:outerShdw blurRad="50000" algn="tl" rotWithShape="0">
              <a:srgbClr val="000000">
                <a:alpha val="80000"/>
              </a:srgbClr>
            </a:outerShdw>
            <a:reflection blurRad="6350" stA="52000" endA="300" endPos="18000" dist="25400" dir="5400000" sy="-100000" algn="bl" rotWithShape="0"/>
          </a:effectLst>
        </p:spPr>
      </p:pic>
      <p:graphicFrame>
        <p:nvGraphicFramePr>
          <p:cNvPr id="32" name="표 31"/>
          <p:cNvGraphicFramePr>
            <a:graphicFrameLocks noGrp="1"/>
          </p:cNvGraphicFramePr>
          <p:nvPr/>
        </p:nvGraphicFramePr>
        <p:xfrm>
          <a:off x="496902" y="3965360"/>
          <a:ext cx="6845719" cy="1938276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1097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8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151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200" b="0">
                          <a:solidFill>
                            <a:schemeClr val="tx1"/>
                          </a:solidFill>
                        </a:rPr>
                        <a:t>구분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200" b="0">
                          <a:solidFill>
                            <a:schemeClr val="tx1"/>
                          </a:solidFill>
                        </a:rPr>
                        <a:t>주요 프로그램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C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388">
                <a:tc>
                  <a:txBody>
                    <a:bodyPr/>
                    <a:lstStyle/>
                    <a:p>
                      <a:pPr lvl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i="0" u="none" strike="noStrike">
                          <a:solidFill>
                            <a:schemeClr val="tx1"/>
                          </a:solidFill>
                          <a:cs typeface="굴림"/>
                        </a:rPr>
                        <a:t>문화</a:t>
                      </a:r>
                      <a:r>
                        <a:rPr lang="EN-US" sz="1200" i="0" u="none" strike="noStrike">
                          <a:solidFill>
                            <a:schemeClr val="tx1"/>
                          </a:solidFill>
                          <a:cs typeface="굴림"/>
                        </a:rPr>
                        <a:t>/</a:t>
                      </a:r>
                      <a:r>
                        <a:rPr sz="1200" i="0" u="none" strike="noStrike">
                          <a:solidFill>
                            <a:schemeClr val="tx1"/>
                          </a:solidFill>
                          <a:cs typeface="굴림"/>
                        </a:rPr>
                        <a:t>예술</a:t>
                      </a:r>
                      <a:endParaRPr lang="ko-KR" alt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추석맞이 전통장식</a:t>
                      </a:r>
                      <a:r>
                        <a:rPr 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(</a:t>
                      </a: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제비부리 댕기만들기</a:t>
                      </a:r>
                      <a:r>
                        <a:rPr 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)</a:t>
                      </a:r>
                      <a:r>
                        <a:rPr lang="en-US" altLang="ko-KR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,</a:t>
                      </a:r>
                      <a:r>
                        <a:rPr lang="ko-KR" alt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 </a:t>
                      </a: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미술놀이</a:t>
                      </a:r>
                      <a:r>
                        <a:rPr lang="en-US" altLang="ko-KR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,</a:t>
                      </a:r>
                      <a:r>
                        <a:rPr lang="ko-KR" alt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 </a:t>
                      </a: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캐리커쳐 드로잉</a:t>
                      </a:r>
                      <a:r>
                        <a:rPr lang="en-US" altLang="ko-KR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,</a:t>
                      </a:r>
                      <a:r>
                        <a:rPr lang="ko-KR" alt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 </a:t>
                      </a: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음악으로 떠나는 세계여행♬</a:t>
                      </a:r>
                      <a:r>
                        <a:rPr lang="en-US" altLang="ko-KR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,</a:t>
                      </a:r>
                      <a:r>
                        <a:rPr lang="ko-KR" alt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 </a:t>
                      </a: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생활도자기 핸드페인팅</a:t>
                      </a:r>
                      <a:r>
                        <a:rPr lang="en-US" altLang="ko-KR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,</a:t>
                      </a:r>
                      <a:r>
                        <a:rPr lang="ko-KR" alt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 </a:t>
                      </a: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마을축제와 함께하는 풍선아트</a:t>
                      </a:r>
                      <a:endParaRPr lang="ko-KR" altLang="en-US" sz="1200" i="0" strike="noStrike">
                        <a:solidFill>
                          <a:schemeClr val="tx1"/>
                        </a:solidFill>
                        <a:cs typeface="굴림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362">
                <a:tc>
                  <a:txBody>
                    <a:bodyPr/>
                    <a:lstStyle/>
                    <a:p>
                      <a:pPr lvl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i="0" u="none" strike="noStrike">
                          <a:solidFill>
                            <a:schemeClr val="tx1"/>
                          </a:solidFill>
                          <a:cs typeface="굴림"/>
                        </a:rPr>
                        <a:t>인문</a:t>
                      </a:r>
                      <a:r>
                        <a:rPr lang="EN-US" sz="1200" i="0" u="none" strike="noStrike">
                          <a:solidFill>
                            <a:schemeClr val="tx1"/>
                          </a:solidFill>
                          <a:cs typeface="굴림"/>
                        </a:rPr>
                        <a:t>/</a:t>
                      </a:r>
                      <a:r>
                        <a:rPr sz="1200" i="0" u="none" strike="noStrike">
                          <a:solidFill>
                            <a:schemeClr val="tx1"/>
                          </a:solidFill>
                          <a:cs typeface="굴림"/>
                        </a:rPr>
                        <a:t>사회</a:t>
                      </a:r>
                      <a:endParaRPr lang="ko-KR" alt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영어그림동화 세대공감 인문학</a:t>
                      </a:r>
                      <a:r>
                        <a:rPr lang="en-US" altLang="ko-KR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,</a:t>
                      </a:r>
                      <a:r>
                        <a:rPr lang="ko-KR" alt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 </a:t>
                      </a: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그림책 힐링명상</a:t>
                      </a:r>
                      <a:r>
                        <a:rPr lang="en-US" altLang="ko-KR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,</a:t>
                      </a:r>
                      <a:r>
                        <a:rPr lang="ko-KR" alt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 </a:t>
                      </a: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마을에서 실천하는 자원순환</a:t>
                      </a:r>
                      <a:endParaRPr lang="ko-KR" altLang="en-US" sz="1200" i="0" strike="noStrike">
                        <a:solidFill>
                          <a:schemeClr val="tx1"/>
                        </a:solidFill>
                        <a:cs typeface="굴림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362">
                <a:tc>
                  <a:txBody>
                    <a:bodyPr/>
                    <a:lstStyle/>
                    <a:p>
                      <a:pPr lvl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i="0" u="none" strike="noStrike">
                          <a:solidFill>
                            <a:schemeClr val="tx1"/>
                          </a:solidFill>
                          <a:cs typeface="굴림"/>
                        </a:rPr>
                        <a:t>기초문해</a:t>
                      </a:r>
                      <a:endParaRPr lang="ko-KR" alt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그림책 글쓰기</a:t>
                      </a:r>
                      <a:r>
                        <a:rPr lang="en-US" altLang="ko-KR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,</a:t>
                      </a:r>
                      <a:r>
                        <a:rPr lang="ko-KR" alt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362">
                <a:tc>
                  <a:txBody>
                    <a:bodyPr/>
                    <a:lstStyle/>
                    <a:p>
                      <a:pPr lvl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i="0" u="none" strike="noStrike">
                          <a:solidFill>
                            <a:schemeClr val="tx1"/>
                          </a:solidFill>
                          <a:cs typeface="굴림"/>
                        </a:rPr>
                        <a:t>IT/</a:t>
                      </a:r>
                      <a:r>
                        <a:rPr sz="1200" i="0" u="none" strike="noStrike">
                          <a:solidFill>
                            <a:schemeClr val="tx1"/>
                          </a:solidFill>
                          <a:cs typeface="굴림"/>
                        </a:rPr>
                        <a:t>컴퓨터</a:t>
                      </a:r>
                      <a:endParaRPr lang="ko-KR" alt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나도 시작한다</a:t>
                      </a:r>
                      <a:r>
                        <a:rPr 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! </a:t>
                      </a: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유튜브</a:t>
                      </a:r>
                      <a:r>
                        <a:rPr 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!</a:t>
                      </a:r>
                      <a:r>
                        <a:rPr lang="en-US" altLang="ko-KR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,</a:t>
                      </a:r>
                      <a:r>
                        <a:rPr lang="ko-KR" altLang="en-US"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 </a:t>
                      </a:r>
                      <a:r>
                        <a:rPr sz="1200" i="0" strike="noStrike">
                          <a:solidFill>
                            <a:schemeClr val="tx1"/>
                          </a:solidFill>
                          <a:cs typeface="굴림"/>
                        </a:rPr>
                        <a:t>스마트폰으로 블로그 세상즐기기</a:t>
                      </a:r>
                      <a:endParaRPr lang="ko-KR" altLang="en-US" sz="1200" i="0" strike="noStrike">
                        <a:solidFill>
                          <a:schemeClr val="tx1"/>
                        </a:solidFill>
                        <a:cs typeface="굴림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D21D708-7989-B0AB-6673-DBA9D047E05B}"/>
              </a:ext>
            </a:extLst>
          </p:cNvPr>
          <p:cNvSpPr txBox="1"/>
          <p:nvPr/>
        </p:nvSpPr>
        <p:spPr>
          <a:xfrm>
            <a:off x="242596" y="750499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나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국내 사례 분석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78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5" name="가로 글상자 24"/>
          <p:cNvSpPr txBox="1"/>
          <p:nvPr/>
        </p:nvSpPr>
        <p:spPr>
          <a:xfrm>
            <a:off x="359396" y="1678406"/>
            <a:ext cx="6735054" cy="4370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광명시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혁신정책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융합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모델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광명자치대학</a:t>
            </a:r>
            <a:endParaRPr sz="1600" b="0" i="0" u="none" strike="noStrike" dirty="0">
              <a:solidFill>
                <a:srgbClr val="000000"/>
              </a:solidFill>
              <a:latin typeface="함초롬바탕"/>
              <a:ea typeface="함초롬바탕"/>
              <a:cs typeface="함초롬바탕"/>
            </a:endParaRP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기존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교양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강좌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유형의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시민대학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수준을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탈피하여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지역발전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혁신정책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의제를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발굴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이와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연계된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학과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구성</a:t>
            </a:r>
            <a:endParaRPr sz="1600" b="0" i="0" u="none" strike="noStrike" dirty="0">
              <a:solidFill>
                <a:srgbClr val="000000"/>
              </a:solidFill>
              <a:latin typeface="함초롬바탕"/>
              <a:ea typeface="함초롬바탕"/>
              <a:cs typeface="함초롬바탕"/>
            </a:endParaRP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전문성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있는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학습을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위해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행정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부서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간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칸막이를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파괴하고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유기적으로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협력</a:t>
            </a:r>
            <a:endParaRPr sz="1600" b="0" i="0" u="none" strike="noStrike" dirty="0">
              <a:solidFill>
                <a:srgbClr val="000000"/>
              </a:solidFill>
              <a:latin typeface="함초롬바탕"/>
              <a:ea typeface="함초롬바탕"/>
              <a:cs typeface="함초롬바탕"/>
            </a:endParaRP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온·오프라인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연계교육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토론·사례학습·워크숍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다양한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방식의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평생학습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실천으로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시민전문가를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양성하고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지역사회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변화를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이끄는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현장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주민리더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양성</a:t>
            </a: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ko-KR" altLang="en-US" sz="1600" b="1" i="0" u="none" strike="noStrike" dirty="0">
                <a:solidFill>
                  <a:schemeClr val="tx1"/>
                </a:solidFill>
                <a:latin typeface="함초롬바탕"/>
                <a:ea typeface="함초롬바탕"/>
                <a:cs typeface="함초롬바탕"/>
              </a:rPr>
              <a:t>운영학과 </a:t>
            </a:r>
            <a:r>
              <a:rPr lang="en-US" altLang="ko-KR" sz="1600" b="1" i="0" u="none" strike="noStrike" dirty="0">
                <a:solidFill>
                  <a:schemeClr val="tx1"/>
                </a:solidFill>
                <a:latin typeface="함초롬바탕"/>
                <a:ea typeface="함초롬바탕"/>
                <a:cs typeface="함초롬바탕"/>
              </a:rPr>
              <a:t>:</a:t>
            </a:r>
            <a:r>
              <a:rPr lang="ko-KR" altLang="en-US" sz="1600" b="1" i="0" u="none" strike="noStrike" dirty="0">
                <a:solidFill>
                  <a:schemeClr val="tx1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lang="en-US" altLang="ko-KR" sz="1600" b="1" i="0" u="none" strike="noStrike" dirty="0">
                <a:solidFill>
                  <a:schemeClr val="tx1"/>
                </a:solidFill>
                <a:latin typeface="함초롬바탕"/>
                <a:ea typeface="함초롬바탕"/>
                <a:cs typeface="함초롬바탕"/>
              </a:rPr>
              <a:t>5</a:t>
            </a:r>
            <a:r>
              <a:rPr lang="ko-KR" altLang="en-US" sz="1600" b="1" i="0" u="none" strike="noStrike" dirty="0">
                <a:solidFill>
                  <a:schemeClr val="tx1"/>
                </a:solidFill>
                <a:latin typeface="함초롬바탕"/>
                <a:ea typeface="함초롬바탕"/>
                <a:cs typeface="함초롬바탕"/>
              </a:rPr>
              <a:t>개 학과 </a:t>
            </a:r>
            <a:r>
              <a:rPr lang="en-US" altLang="ko-KR" sz="1600" b="1" i="0" u="none" strike="noStrike" dirty="0">
                <a:solidFill>
                  <a:schemeClr val="tx1"/>
                </a:solidFill>
                <a:latin typeface="함초롬바탕"/>
                <a:ea typeface="함초롬바탕"/>
                <a:cs typeface="함초롬바탕"/>
              </a:rPr>
              <a:t>125</a:t>
            </a:r>
            <a:r>
              <a:rPr lang="ko-KR" altLang="en-US" sz="1600" b="1" i="0" u="none" strike="noStrike" dirty="0">
                <a:solidFill>
                  <a:schemeClr val="tx1"/>
                </a:solidFill>
                <a:latin typeface="함초롬바탕"/>
                <a:ea typeface="함초롬바탕"/>
                <a:cs typeface="함초롬바탕"/>
              </a:rPr>
              <a:t>명</a:t>
            </a:r>
            <a:endParaRPr lang="ko-KR" altLang="en-US" sz="1600" b="0" i="0" u="none" strike="noStrike" dirty="0">
              <a:solidFill>
                <a:srgbClr val="000000"/>
              </a:solidFill>
              <a:latin typeface="함초롬바탕"/>
              <a:ea typeface="함초롬바탕"/>
              <a:cs typeface="함초롬바탕"/>
            </a:endParaRP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도시브랜딩학과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공동체예술학과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생태정원학과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사회적경제학과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</a:p>
          <a:p>
            <a:pPr marL="0" lvl="0" indent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   기후에너지학과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094450" y="892995"/>
            <a:ext cx="4966525" cy="2536004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251669" y="3641694"/>
            <a:ext cx="4716819" cy="2532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96B660-813D-4101-7A5A-581F45FB0F00}"/>
              </a:ext>
            </a:extLst>
          </p:cNvPr>
          <p:cNvSpPr txBox="1"/>
          <p:nvPr/>
        </p:nvSpPr>
        <p:spPr>
          <a:xfrm>
            <a:off x="359396" y="1274517"/>
            <a:ext cx="6144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광명자치대학 </a:t>
            </a:r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79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5" name="가로 글상자 24"/>
          <p:cNvSpPr txBox="1"/>
          <p:nvPr/>
        </p:nvSpPr>
        <p:spPr>
          <a:xfrm>
            <a:off x="255938" y="704338"/>
            <a:ext cx="6735054" cy="431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sz="1600" b="1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광명시</a:t>
            </a:r>
            <a:r>
              <a:rPr sz="1600" b="1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lang="ko-KR" altLang="en-US" sz="1600" b="1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자치대학 안내문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633336" y="860024"/>
            <a:ext cx="3632692" cy="5137951"/>
          </a:xfrm>
          <a:prstGeom prst="rect">
            <a:avLst/>
          </a:prstGeom>
          <a:ln w="76200" cap="rnd" cmpd="sng" algn="ctr">
            <a:gradFill flip="xy" rotWithShape="1">
              <a:gsLst>
                <a:gs pos="0">
                  <a:srgbClr val="F3F3F3">
                    <a:alpha val="100000"/>
                  </a:srgbClr>
                </a:gs>
                <a:gs pos="35000">
                  <a:srgbClr val="FFFFFF">
                    <a:alpha val="100000"/>
                  </a:srgbClr>
                </a:gs>
                <a:gs pos="57000">
                  <a:srgbClr val="E8E8E8">
                    <a:alpha val="100000"/>
                  </a:srgbClr>
                </a:gs>
                <a:gs pos="100000">
                  <a:srgbClr val="F3F3F3">
                    <a:alpha val="10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prstDash val="solid"/>
            <a:round/>
          </a:ln>
          <a:effectLst>
            <a:outerShdw blurRad="50000" algn="tl" rotWithShape="0">
              <a:srgbClr val="000000">
                <a:alpha val="80000"/>
              </a:srgbClr>
            </a:outerShdw>
            <a:reflection blurRad="6350" stA="52000" endA="300" endPos="18000" dist="25400" dir="5400000" sy="-100000" algn="bl" rotWithShape="0"/>
          </a:effectLst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31189" y="1615689"/>
            <a:ext cx="4324079" cy="4428525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371182" y="869272"/>
            <a:ext cx="3630695" cy="5119456"/>
          </a:xfrm>
          <a:prstGeom prst="rect">
            <a:avLst/>
          </a:prstGeom>
          <a:ln w="152400" cap="sq" cmpd="thinThick" algn="ctr">
            <a:gradFill flip="xy"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DEDEDE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18900000" scaled="1"/>
              <a:tileRect/>
            </a:gradFill>
            <a:prstDash val="solid"/>
            <a:miter/>
          </a:ln>
          <a:effectLst>
            <a:outerShdw blurRad="63500" sx="104000" sy="102000" algn="ctr" rotWithShape="0">
              <a:srgbClr val="000000">
                <a:alpha val="50000"/>
              </a:srgbClr>
            </a:outerShdw>
            <a:reflection blurRad="6350" stA="50000" endA="300" endPos="5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8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0" name="가로 글상자 49"/>
          <p:cNvSpPr txBox="1"/>
          <p:nvPr/>
        </p:nvSpPr>
        <p:spPr>
          <a:xfrm>
            <a:off x="199747" y="782172"/>
            <a:ext cx="11792506" cy="5320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대학을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국민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역량개발에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적극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활용할</a:t>
            </a:r>
            <a:r>
              <a:rPr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b="1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필요</a:t>
            </a:r>
            <a:endParaRPr b="1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393700" lvl="0" indent="-3937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대학은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교육기관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중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가장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우수한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인적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물적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인프라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보유하고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있어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신기술분야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재교육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향상교육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가장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적합</a:t>
            </a:r>
            <a:endParaRPr sz="1600" b="0" i="0" u="none" strike="noStrike" spc="-2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393700" lvl="0" indent="-3937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기술진보가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빠를수록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인지능력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사회⋅정서적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능력과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같이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여러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직무에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두루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활용할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수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대학의 범용성 있는 역량강화형 교육</a:t>
            </a:r>
            <a:r>
              <a:rPr lang="ko-KR" alt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 더욱 중요</a:t>
            </a:r>
            <a:endParaRPr lang="EN-US"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393700" lvl="0" indent="-3937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대학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교육환경은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아직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학령기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및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학위과정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중심으로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되어있어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대학은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성인기에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접근하기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어려운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교육기관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482600" lvl="0" indent="-4826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대학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형식교육을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통한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평생학습참여율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: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한국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0.8% vs. 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덴마크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핀란드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영국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등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10%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이상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교육부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OECD, 21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457200" lvl="0" indent="-4572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 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-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국민은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대학을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평생학습에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참여하고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싶어도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재직자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등에게는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‘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시간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부족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’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가장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큰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장애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330200" lvl="0" indent="-1651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연령별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참여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의사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(%): (50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74.9 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(40</a:t>
            </a:r>
            <a:r>
              <a:rPr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</a:t>
            </a:r>
            <a:r>
              <a:rPr lang="EN-US" sz="1600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85.4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(30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80.7 (20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 71.0</a:t>
            </a:r>
          </a:p>
          <a:p>
            <a:pPr marL="381000" lvl="0" indent="-3810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대학을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지역사회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평생교육기관으로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적극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활용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함으로써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대학의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위기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인구소멸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위기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등에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대처할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필요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휴먼명조"/>
            </a:endParaRPr>
          </a:p>
          <a:p>
            <a:pPr marL="482600" lvl="0" indent="-4826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“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고등교육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보편화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현상은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이제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글로벌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트렌드가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되었으며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, ‘</a:t>
            </a:r>
            <a:r>
              <a:rPr sz="1600" b="1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보편</a:t>
            </a:r>
            <a:r>
              <a:rPr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접근</a:t>
            </a:r>
            <a:r>
              <a:rPr lang="EN-US"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(universal access)’ 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또는</a:t>
            </a:r>
            <a:r>
              <a:rPr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‘</a:t>
            </a:r>
            <a:r>
              <a:rPr sz="1600" b="1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개방</a:t>
            </a:r>
            <a:r>
              <a:rPr sz="1600" b="1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접근</a:t>
            </a:r>
            <a:r>
              <a:rPr lang="EN-US"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(open access)’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체제로의</a:t>
            </a:r>
            <a:r>
              <a:rPr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전환이</a:t>
            </a:r>
            <a:r>
              <a:rPr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5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요구됨</a:t>
            </a:r>
            <a:r>
              <a:rPr lang="EN-US" sz="1600" b="0" i="0" u="none" strike="noStrike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” </a:t>
            </a:r>
            <a:r>
              <a:rPr lang="EN-US" sz="1600" b="0" i="0" u="none" strike="noStrike" spc="-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(KEDI, ’21</a:t>
            </a:r>
            <a:r>
              <a:rPr sz="1600" b="0" i="0" u="none" strike="noStrike" spc="-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년</a:t>
            </a:r>
            <a:r>
              <a:rPr lang="EN-US" sz="1600" b="0" i="0" u="none" strike="noStrike" spc="-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)</a:t>
            </a:r>
          </a:p>
          <a:p>
            <a:pPr marL="360654" lvl="0" indent="-360654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지역과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지역대학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간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연계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·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협력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통한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지역성장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CI Poppy"/>
              </a:rPr>
              <a:t>,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지역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정주여건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개선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등은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휴먼명조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상생적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국가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균형발전</a:t>
            </a:r>
            <a:r>
              <a:rPr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 </a:t>
            </a:r>
            <a:r>
              <a:rPr sz="1600" b="0" i="0" u="none" strike="noStrike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전략</a:t>
            </a:r>
            <a:endParaRPr sz="1600" b="0" i="0" u="none" strike="noStrik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/>
            </a:endParaRPr>
          </a:p>
          <a:p>
            <a:pPr marL="482600" lvl="0" indent="-4826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</a:t>
            </a:r>
            <a:r>
              <a:rPr lang="EN-US" sz="1600" b="0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* </a:t>
            </a:r>
            <a:r>
              <a:rPr 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[</a:t>
            </a:r>
            <a:r>
              <a:rPr sz="1600" b="1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미국</a:t>
            </a:r>
            <a:r>
              <a:rPr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: </a:t>
            </a:r>
            <a:r>
              <a:rPr sz="1600" b="1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하버드</a:t>
            </a:r>
            <a:r>
              <a:rPr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익스텐션</a:t>
            </a:r>
            <a:r>
              <a:rPr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1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스쿨</a:t>
            </a:r>
            <a:r>
              <a:rPr 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]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본교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학생이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아닌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지역주민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대상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평생교육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운영</a:t>
            </a:r>
            <a:endParaRPr sz="1600" b="0" i="0" u="none" strike="noStrike" spc="-1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  <a:p>
            <a:pPr marL="482600" lvl="0" indent="-482600" algn="just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   </a:t>
            </a:r>
            <a:r>
              <a:rPr 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[</a:t>
            </a:r>
            <a:r>
              <a:rPr sz="1600" b="1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일본</a:t>
            </a:r>
            <a:r>
              <a:rPr lang="EN-US" sz="1600" b="1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]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문부과학성에서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lang="EN-US"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COC</a:t>
            </a:r>
            <a:r>
              <a:rPr lang="EN-US" sz="1600" b="0" i="0" u="none" strike="noStrike" spc="-2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(Center of Community)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등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지역</a:t>
            </a:r>
            <a:r>
              <a:rPr lang="EN-US"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-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대학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연계사업</a:t>
            </a:r>
            <a:r>
              <a:rPr sz="1600" b="0" i="0" u="none" strike="noStrike" spc="-1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 </a:t>
            </a:r>
            <a:r>
              <a:rPr sz="1600" b="0" i="0" u="none" strike="noStrike" spc="-1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추진</a:t>
            </a:r>
            <a:endParaRPr sz="1600" b="0" i="0" u="none" strike="noStrike" spc="-1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214A5-EE0A-CECB-CCC6-E2C5DF5E5D2C}"/>
              </a:ext>
            </a:extLst>
          </p:cNvPr>
          <p:cNvSpPr txBox="1"/>
          <p:nvPr/>
        </p:nvSpPr>
        <p:spPr>
          <a:xfrm>
            <a:off x="242596" y="141128"/>
            <a:ext cx="6923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2.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평생교육정책 및 필요성</a:t>
            </a:r>
          </a:p>
        </p:txBody>
      </p:sp>
    </p:spTree>
    <p:extLst>
      <p:ext uri="{BB962C8B-B14F-4D97-AF65-F5344CB8AC3E}">
        <p14:creationId xmlns:p14="http://schemas.microsoft.com/office/powerpoint/2010/main" val="12270320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80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3" name="가로 글상자 22"/>
          <p:cNvSpPr txBox="1"/>
          <p:nvPr/>
        </p:nvSpPr>
        <p:spPr>
          <a:xfrm>
            <a:off x="300716" y="968700"/>
            <a:ext cx="6979055" cy="47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0" i="0" u="none" strike="noStrike" dirty="0">
                <a:solidFill>
                  <a:srgbClr val="000000"/>
                </a:solidFill>
                <a:latin typeface="HY견고딕"/>
                <a:ea typeface="HY견고딕"/>
                <a:cs typeface="HY견고딕"/>
              </a:rPr>
              <a:t>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r>
              <a:rPr lang="ko-KR" altLang="en-US" b="1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서울 시민대학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endParaRPr lang="en-US" altLang="ko-KR" b="0" i="0" u="none" strike="noStrike" dirty="0">
              <a:solidFill>
                <a:srgbClr val="000000"/>
              </a:solidFill>
              <a:latin typeface="함초롬바탕"/>
              <a:ea typeface="함초롬바탕"/>
            </a:endParaRPr>
          </a:p>
        </p:txBody>
      </p:sp>
      <p:sp>
        <p:nvSpPr>
          <p:cNvPr id="25" name="가로 글상자 24"/>
          <p:cNvSpPr txBox="1"/>
          <p:nvPr/>
        </p:nvSpPr>
        <p:spPr>
          <a:xfrm>
            <a:off x="310669" y="1475401"/>
            <a:ext cx="5213054" cy="1219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+mn-ea"/>
                <a:cs typeface="함초롬바탕"/>
              </a:rPr>
              <a:t>위치</a:t>
            </a:r>
            <a:r>
              <a:rPr sz="1600" b="0" i="0" u="none" strike="noStrike" dirty="0">
                <a:solidFill>
                  <a:srgbClr val="000000"/>
                </a:solidFill>
                <a:latin typeface="+mn-ea"/>
                <a:cs typeface="함초롬바탕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1600" dirty="0">
                <a:solidFill>
                  <a:srgbClr val="000000"/>
                </a:solidFill>
                <a:latin typeface="+mn-ea"/>
              </a:rPr>
              <a:t>본부 </a:t>
            </a:r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– </a:t>
            </a:r>
            <a:r>
              <a:rPr lang="ko-KR" altLang="en-US" sz="1600" dirty="0">
                <a:solidFill>
                  <a:srgbClr val="000000"/>
                </a:solidFill>
                <a:latin typeface="+mn-ea"/>
              </a:rPr>
              <a:t>서울시 송월동</a:t>
            </a:r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52 </a:t>
            </a: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             </a:t>
            </a:r>
            <a:r>
              <a:rPr lang="ko-KR" altLang="en-US" sz="1600" dirty="0" err="1">
                <a:solidFill>
                  <a:srgbClr val="000000"/>
                </a:solidFill>
                <a:latin typeface="+mn-ea"/>
              </a:rPr>
              <a:t>강동권캠퍼스</a:t>
            </a:r>
            <a:r>
              <a:rPr lang="ko-KR" altLang="en-US" sz="160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-</a:t>
            </a:r>
            <a:r>
              <a:rPr lang="ko-KR" altLang="en-US" sz="1600" dirty="0">
                <a:solidFill>
                  <a:srgbClr val="000000"/>
                </a:solidFill>
                <a:latin typeface="+mn-ea"/>
              </a:rPr>
              <a:t> 서울시 강동구 </a:t>
            </a:r>
            <a:r>
              <a:rPr lang="ko-KR" altLang="en-US" sz="1600" dirty="0" err="1">
                <a:solidFill>
                  <a:srgbClr val="000000"/>
                </a:solidFill>
                <a:latin typeface="+mn-ea"/>
              </a:rPr>
              <a:t>고덕로</a:t>
            </a:r>
            <a:r>
              <a:rPr lang="ko-KR" altLang="en-US" sz="16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399</a:t>
            </a:r>
            <a:endParaRPr lang="en-US" altLang="ko-KR" sz="1600" b="0" i="0" u="none" strike="noStrike" dirty="0">
              <a:solidFill>
                <a:srgbClr val="000000"/>
              </a:solidFill>
              <a:latin typeface="+mn-ea"/>
            </a:endParaRP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dirty="0">
                <a:solidFill>
                  <a:srgbClr val="000000"/>
                </a:solidFill>
                <a:latin typeface="+mn-ea"/>
              </a:rPr>
              <a:t>조직구성</a:t>
            </a:r>
            <a:endParaRPr lang="en-US" altLang="ko-KR" sz="1600" b="0" i="0" u="none" strike="noStrike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E4DB9-FC05-5CE2-35EF-E13488BD3306}"/>
              </a:ext>
            </a:extLst>
          </p:cNvPr>
          <p:cNvSpPr txBox="1"/>
          <p:nvPr/>
        </p:nvSpPr>
        <p:spPr>
          <a:xfrm>
            <a:off x="6821910" y="785178"/>
            <a:ext cx="5059421" cy="5356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ko-KR" altLang="en-US" sz="1800" b="1" i="0" u="none" strike="noStrike" dirty="0">
                <a:solidFill>
                  <a:srgbClr val="000000"/>
                </a:solidFill>
                <a:latin typeface="+mn-ea"/>
              </a:rPr>
              <a:t>설립목적 및 특징</a:t>
            </a: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서울 곳곳에서 자생적으로 운영하고 있는 인문단체 등과 협력하여 시민들에게 양질의 풍부한 교육 프로그램 제공 및 상생의 평생학습 생태계 조성</a:t>
            </a:r>
            <a:endParaRPr lang="en-US" altLang="ko-KR" kern="0" dirty="0">
              <a:solidFill>
                <a:srgbClr val="000000"/>
              </a:solidFill>
              <a:latin typeface="+mn-ea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800" kern="0" spc="-10" dirty="0">
                <a:solidFill>
                  <a:srgbClr val="000000"/>
                </a:solidFill>
                <a:effectLst/>
                <a:latin typeface="+mn-ea"/>
              </a:rPr>
              <a:t>시민의 다양한 학습이력 분석 및 학습상담을 통해 개인별 흥미와 수준에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800" kern="0" spc="-60" dirty="0">
                <a:solidFill>
                  <a:srgbClr val="000000"/>
                </a:solidFill>
                <a:effectLst/>
                <a:latin typeface="+mn-ea"/>
              </a:rPr>
              <a:t>맞는 학습경로 설계 지원 등 체계적인 맞춤형 학습활동 지원</a:t>
            </a:r>
            <a:endParaRPr lang="en-US" altLang="ko-KR" b="0" dirty="0">
              <a:solidFill>
                <a:srgbClr val="000000"/>
              </a:solidFill>
              <a:latin typeface="+mn-ea"/>
            </a:endParaRPr>
          </a:p>
          <a:p>
            <a:pPr marL="285750" indent="-285750" algn="just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800" kern="0" spc="-100" dirty="0">
                <a:solidFill>
                  <a:srgbClr val="000000"/>
                </a:solidFill>
                <a:effectLst/>
                <a:latin typeface="+mn-ea"/>
              </a:rPr>
              <a:t>서울자유시민대학 총괄 컨트롤 타워인 본부캠퍼스를</a:t>
            </a:r>
            <a:r>
              <a:rPr lang="ko-KR" altLang="en-US" sz="1800" kern="0" spc="-6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800" kern="0" spc="-110" dirty="0">
                <a:solidFill>
                  <a:srgbClr val="000000"/>
                </a:solidFill>
                <a:effectLst/>
                <a:latin typeface="+mn-ea"/>
              </a:rPr>
              <a:t>중심으로 분교캠퍼스</a:t>
            </a:r>
            <a:r>
              <a:rPr lang="en-US" altLang="ko-KR" sz="1800" kern="0" spc="-11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800" kern="0" spc="-120" dirty="0">
                <a:solidFill>
                  <a:srgbClr val="000000"/>
                </a:solidFill>
                <a:effectLst/>
                <a:latin typeface="+mn-ea"/>
              </a:rPr>
              <a:t>네트워크</a:t>
            </a:r>
            <a:r>
              <a:rPr lang="en-US" altLang="ko-KR" sz="1800" kern="0" spc="-20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800" kern="0" spc="-200" dirty="0">
                <a:solidFill>
                  <a:srgbClr val="000000"/>
                </a:solidFill>
                <a:effectLst/>
                <a:latin typeface="+mn-ea"/>
              </a:rPr>
              <a:t>대학</a:t>
            </a:r>
            <a:r>
              <a:rPr lang="en-US" altLang="ko-KR" sz="1800" kern="0" spc="-200" dirty="0">
                <a:solidFill>
                  <a:srgbClr val="000000"/>
                </a:solidFill>
                <a:effectLst/>
                <a:latin typeface="+mn-ea"/>
              </a:rPr>
              <a:t>·</a:t>
            </a:r>
            <a:r>
              <a:rPr lang="ko-KR" altLang="en-US" sz="1800" kern="0" spc="-200" dirty="0">
                <a:solidFill>
                  <a:srgbClr val="000000"/>
                </a:solidFill>
                <a:effectLst/>
                <a:latin typeface="+mn-ea"/>
              </a:rPr>
              <a:t>기관</a:t>
            </a:r>
            <a:r>
              <a:rPr lang="en-US" altLang="ko-KR" sz="1800" kern="0" spc="-200" dirty="0">
                <a:solidFill>
                  <a:srgbClr val="000000"/>
                </a:solidFill>
                <a:effectLst/>
                <a:latin typeface="+mn-ea"/>
              </a:rPr>
              <a:t>·</a:t>
            </a:r>
            <a:r>
              <a:rPr lang="ko-KR" altLang="en-US" sz="1800" kern="0" spc="-200" dirty="0">
                <a:solidFill>
                  <a:srgbClr val="000000"/>
                </a:solidFill>
                <a:effectLst/>
                <a:latin typeface="+mn-ea"/>
              </a:rPr>
              <a:t>단체 등 연계</a:t>
            </a:r>
            <a:r>
              <a:rPr lang="en-US" altLang="ko-KR" sz="1800" kern="0" spc="-20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1800" kern="0" spc="-200" dirty="0">
                <a:solidFill>
                  <a:srgbClr val="000000"/>
                </a:solidFill>
                <a:effectLst/>
                <a:latin typeface="+mn-ea"/>
              </a:rPr>
              <a:t>시민대학 등 도시 곳곳이 배움의 공간이 되도록 </a:t>
            </a:r>
            <a:r>
              <a:rPr lang="ko-KR" altLang="en-US" sz="1800" kern="0" spc="-190" dirty="0">
                <a:solidFill>
                  <a:srgbClr val="000000"/>
                </a:solidFill>
                <a:effectLst/>
                <a:latin typeface="+mn-ea"/>
              </a:rPr>
              <a:t>운영기반 확대 추진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CE7AA5E-1234-A6E7-EC18-160229B8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62" y="2763760"/>
            <a:ext cx="6264148" cy="3217161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81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pic>
        <p:nvPicPr>
          <p:cNvPr id="1026" name="Picture 2" descr="&quot;서울시민대학, 1학기 학습자 선착순 모집&quot;- 헤럴드경제">
            <a:extLst>
              <a:ext uri="{FF2B5EF4-FFF2-40B4-BE49-F238E27FC236}">
                <a16:creationId xmlns:a16="http://schemas.microsoft.com/office/drawing/2014/main" id="{08BDF111-CF8D-EFE2-8641-3F1F5942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5" y="699796"/>
            <a:ext cx="4392613" cy="545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D72E2296-EBB9-2AE7-E2BD-9B750436F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792431"/>
              </p:ext>
            </p:extLst>
          </p:nvPr>
        </p:nvGraphicFramePr>
        <p:xfrm>
          <a:off x="7209425" y="766150"/>
          <a:ext cx="2483002" cy="368808"/>
        </p:xfrm>
        <a:graphic>
          <a:graphicData uri="http://schemas.openxmlformats.org/drawingml/2006/table">
            <a:tbl>
              <a:tblPr/>
              <a:tblGrid>
                <a:gridCol w="2483002">
                  <a:extLst>
                    <a:ext uri="{9D8B030D-6E8A-4147-A177-3AD203B41FA5}">
                      <a16:colId xmlns:a16="http://schemas.microsoft.com/office/drawing/2014/main" val="3425869097"/>
                    </a:ext>
                  </a:extLst>
                </a:gridCol>
              </a:tblGrid>
              <a:tr h="2706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 dirty="0">
                          <a:solidFill>
                            <a:srgbClr val="000000"/>
                          </a:solidFill>
                          <a:effectLst/>
                          <a:latin typeface="신명 태고딕"/>
                          <a:ea typeface="신명 태고딕"/>
                        </a:rPr>
                        <a:t>서울시민대학 연도별 운영실적</a:t>
                      </a:r>
                      <a:endParaRPr lang="ko-KR" altLang="en-US" sz="1400" kern="0" spc="-4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신명 태고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897508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570E5CA2-C2AE-6785-8809-58AE2E821F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801815"/>
              </p:ext>
            </p:extLst>
          </p:nvPr>
        </p:nvGraphicFramePr>
        <p:xfrm>
          <a:off x="5467739" y="1204072"/>
          <a:ext cx="5966375" cy="4972890"/>
        </p:xfrm>
        <a:graphic>
          <a:graphicData uri="http://schemas.openxmlformats.org/drawingml/2006/table">
            <a:tbl>
              <a:tblPr/>
              <a:tblGrid>
                <a:gridCol w="697544">
                  <a:extLst>
                    <a:ext uri="{9D8B030D-6E8A-4147-A177-3AD203B41FA5}">
                      <a16:colId xmlns:a16="http://schemas.microsoft.com/office/drawing/2014/main" val="4021155429"/>
                    </a:ext>
                  </a:extLst>
                </a:gridCol>
                <a:gridCol w="697544">
                  <a:extLst>
                    <a:ext uri="{9D8B030D-6E8A-4147-A177-3AD203B41FA5}">
                      <a16:colId xmlns:a16="http://schemas.microsoft.com/office/drawing/2014/main" val="1013480316"/>
                    </a:ext>
                  </a:extLst>
                </a:gridCol>
                <a:gridCol w="653041">
                  <a:extLst>
                    <a:ext uri="{9D8B030D-6E8A-4147-A177-3AD203B41FA5}">
                      <a16:colId xmlns:a16="http://schemas.microsoft.com/office/drawing/2014/main" val="3261102569"/>
                    </a:ext>
                  </a:extLst>
                </a:gridCol>
                <a:gridCol w="653041">
                  <a:extLst>
                    <a:ext uri="{9D8B030D-6E8A-4147-A177-3AD203B41FA5}">
                      <a16:colId xmlns:a16="http://schemas.microsoft.com/office/drawing/2014/main" val="1959629123"/>
                    </a:ext>
                  </a:extLst>
                </a:gridCol>
                <a:gridCol w="653041">
                  <a:extLst>
                    <a:ext uri="{9D8B030D-6E8A-4147-A177-3AD203B41FA5}">
                      <a16:colId xmlns:a16="http://schemas.microsoft.com/office/drawing/2014/main" val="1007221760"/>
                    </a:ext>
                  </a:extLst>
                </a:gridCol>
                <a:gridCol w="653041">
                  <a:extLst>
                    <a:ext uri="{9D8B030D-6E8A-4147-A177-3AD203B41FA5}">
                      <a16:colId xmlns:a16="http://schemas.microsoft.com/office/drawing/2014/main" val="2165885180"/>
                    </a:ext>
                  </a:extLst>
                </a:gridCol>
                <a:gridCol w="653041">
                  <a:extLst>
                    <a:ext uri="{9D8B030D-6E8A-4147-A177-3AD203B41FA5}">
                      <a16:colId xmlns:a16="http://schemas.microsoft.com/office/drawing/2014/main" val="1853966647"/>
                    </a:ext>
                  </a:extLst>
                </a:gridCol>
                <a:gridCol w="653041">
                  <a:extLst>
                    <a:ext uri="{9D8B030D-6E8A-4147-A177-3AD203B41FA5}">
                      <a16:colId xmlns:a16="http://schemas.microsoft.com/office/drawing/2014/main" val="1524562399"/>
                    </a:ext>
                  </a:extLst>
                </a:gridCol>
                <a:gridCol w="653041">
                  <a:extLst>
                    <a:ext uri="{9D8B030D-6E8A-4147-A177-3AD203B41FA5}">
                      <a16:colId xmlns:a16="http://schemas.microsoft.com/office/drawing/2014/main" val="1790933206"/>
                    </a:ext>
                  </a:extLst>
                </a:gridCol>
              </a:tblGrid>
              <a:tr h="403003">
                <a:tc grid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구 분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소계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본부캠퍼스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 dirty="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동남권 캠퍼스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대학연계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대사관 연계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기타연계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권역별 학습장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66558"/>
                  </a:ext>
                </a:extLst>
              </a:tr>
              <a:tr h="403003"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합 계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프로그램 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3,541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637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 dirty="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379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08서울남산체 B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1037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18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184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1,286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544201"/>
                  </a:ext>
                </a:extLst>
              </a:tr>
              <a:tr h="2498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참여 인원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132,920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16,753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10,015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34,686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1,049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신명 중고딕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6,857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신명 중고딕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63,560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000641"/>
                  </a:ext>
                </a:extLst>
              </a:tr>
              <a:tr h="403003"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’</a:t>
                      </a:r>
                      <a:r>
                        <a:rPr lang="en-US" altLang="ko-KR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22</a:t>
                      </a: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년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프로그램 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632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182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241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141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4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16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48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557174"/>
                  </a:ext>
                </a:extLst>
              </a:tr>
              <a:tr h="2498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참여 인원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13,933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4,338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 dirty="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5,576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2,345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160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129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1,385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861829"/>
                  </a:ext>
                </a:extLst>
              </a:tr>
              <a:tr h="403003"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’</a:t>
                      </a:r>
                      <a:r>
                        <a:rPr lang="en-US" altLang="ko-KR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21</a:t>
                      </a: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년 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프로그램 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558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147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138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144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4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36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89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439384"/>
                  </a:ext>
                </a:extLst>
              </a:tr>
              <a:tr h="2498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참여 인원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15,333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3,428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4,439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3,553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156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1,534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2,223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132521"/>
                  </a:ext>
                </a:extLst>
              </a:tr>
              <a:tr h="403003"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’</a:t>
                      </a:r>
                      <a:r>
                        <a:rPr lang="en-US" altLang="ko-KR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20</a:t>
                      </a: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년 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프로그램 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365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103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50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5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57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150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752480"/>
                  </a:ext>
                </a:extLst>
              </a:tr>
              <a:tr h="2498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참여 인원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14,478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2,907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  <a:latin typeface="신명 중고딕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1,784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  <a:latin typeface="신명 중고딕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447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  <a:latin typeface="신명 중고딕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2,191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7,149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  <a:latin typeface="신명 중고딕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67262"/>
                  </a:ext>
                </a:extLst>
              </a:tr>
              <a:tr h="403003"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’</a:t>
                      </a:r>
                      <a:r>
                        <a:rPr lang="en-US" altLang="ko-KR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19</a:t>
                      </a: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년 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프로그램 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588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119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168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5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57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239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390032"/>
                  </a:ext>
                </a:extLst>
              </a:tr>
              <a:tr h="2498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참여 인원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23,890</a:t>
                      </a:r>
                      <a:endParaRPr lang="en-US" sz="900" kern="0" spc="0">
                        <a:solidFill>
                          <a:srgbClr val="7030A0"/>
                        </a:solidFill>
                        <a:effectLst/>
                        <a:latin typeface="굴림" panose="020B0600000101010101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3,629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5,991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286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2,093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11,891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214283"/>
                  </a:ext>
                </a:extLst>
              </a:tr>
              <a:tr h="403003"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’</a:t>
                      </a:r>
                      <a:r>
                        <a:rPr lang="en-US" altLang="ko-KR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18</a:t>
                      </a: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년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프로그램 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460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86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169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18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187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506641"/>
                  </a:ext>
                </a:extLst>
              </a:tr>
              <a:tr h="2498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참여 인원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18,956</a:t>
                      </a:r>
                      <a:endParaRPr lang="en-US" sz="900" kern="0" spc="0">
                        <a:solidFill>
                          <a:srgbClr val="7030A0"/>
                        </a:solidFill>
                        <a:effectLst/>
                        <a:latin typeface="굴림" panose="020B0600000101010101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2,451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6,524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910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9,071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276925"/>
                  </a:ext>
                </a:extLst>
              </a:tr>
              <a:tr h="403003"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’</a:t>
                      </a:r>
                      <a:r>
                        <a:rPr lang="en-US" altLang="ko-KR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13</a:t>
                      </a: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년</a:t>
                      </a:r>
                      <a:r>
                        <a:rPr lang="en-US" altLang="ko-KR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~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’</a:t>
                      </a:r>
                      <a:r>
                        <a:rPr lang="en-US" altLang="ko-KR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17</a:t>
                      </a: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년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프로그램 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938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365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573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1124"/>
                  </a:ext>
                </a:extLst>
              </a:tr>
              <a:tr h="2498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참여 인원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46,330</a:t>
                      </a:r>
                      <a:endParaRPr lang="en-US" sz="900" kern="0" spc="0">
                        <a:solidFill>
                          <a:srgbClr val="7030A0"/>
                        </a:solidFill>
                        <a:effectLst/>
                        <a:latin typeface="굴림" panose="020B0600000101010101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 dirty="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14,489</a:t>
                      </a:r>
                      <a:endParaRPr lang="en-US" sz="9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-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150" dirty="0">
                          <a:solidFill>
                            <a:srgbClr val="000000"/>
                          </a:solidFill>
                          <a:effectLst/>
                          <a:latin typeface="신명 중고딕"/>
                          <a:ea typeface="신명 중고딕"/>
                        </a:rPr>
                        <a:t>31,841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75564" marR="75564" marT="37782" marB="37782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20738"/>
                  </a:ext>
                </a:extLst>
              </a:tr>
            </a:tbl>
          </a:graphicData>
        </a:graphic>
      </p:graphicFrame>
      <p:pic>
        <p:nvPicPr>
          <p:cNvPr id="1029" name="_x725295984">
            <a:extLst>
              <a:ext uri="{FF2B5EF4-FFF2-40B4-BE49-F238E27FC236}">
                <a16:creationId xmlns:a16="http://schemas.microsoft.com/office/drawing/2014/main" id="{774CE1D4-D324-5021-5D58-0B7EDF06F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2282825"/>
            <a:ext cx="193675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_x725297568">
            <a:extLst>
              <a:ext uri="{FF2B5EF4-FFF2-40B4-BE49-F238E27FC236}">
                <a16:creationId xmlns:a16="http://schemas.microsoft.com/office/drawing/2014/main" id="{4A9B69E8-E8CF-5A5D-53B3-1C0B02BFA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2466975"/>
            <a:ext cx="193675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1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82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3" name="가로 글상자 22"/>
          <p:cNvSpPr txBox="1"/>
          <p:nvPr/>
        </p:nvSpPr>
        <p:spPr>
          <a:xfrm>
            <a:off x="300716" y="968700"/>
            <a:ext cx="6979055" cy="47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0" i="0" u="none" strike="noStrike" dirty="0">
                <a:solidFill>
                  <a:srgbClr val="000000"/>
                </a:solidFill>
                <a:latin typeface="HY견고딕"/>
                <a:ea typeface="HY견고딕"/>
                <a:cs typeface="HY견고딕"/>
              </a:rPr>
              <a:t>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순천시 평생학습원 </a:t>
            </a:r>
            <a:endParaRPr lang="en-US" altLang="ko-KR" b="0" i="0" u="none" strike="noStrike" dirty="0">
              <a:solidFill>
                <a:srgbClr val="000000"/>
              </a:solidFill>
              <a:latin typeface="함초롬바탕"/>
              <a:ea typeface="함초롬바탕"/>
            </a:endParaRPr>
          </a:p>
        </p:txBody>
      </p:sp>
      <p:sp>
        <p:nvSpPr>
          <p:cNvPr id="25" name="가로 글상자 24"/>
          <p:cNvSpPr txBox="1"/>
          <p:nvPr/>
        </p:nvSpPr>
        <p:spPr>
          <a:xfrm>
            <a:off x="310668" y="1475401"/>
            <a:ext cx="7567335" cy="4764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위치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: 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전남 순천시 중앙로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232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</a:t>
            </a:r>
            <a:endParaRPr lang="en-US" altLang="ko-KR" sz="1600" b="0" i="0" u="none" strike="noStrike" dirty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조직 구성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: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1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과 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6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</a:rPr>
              <a:t>개팀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(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지상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4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층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/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1,735 ㎡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)</a:t>
            </a: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주요사업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: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평생교육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대학협력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교육지원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청소년교육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청소년안전망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,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시설관리</a:t>
            </a:r>
            <a:endParaRPr lang="en-US" altLang="ko-KR" sz="1600" b="0" i="0" u="none" strike="noStrike" dirty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ko-KR" altLang="en-US" sz="1600" b="0" i="0" u="none" strike="noStrike" dirty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r>
              <a:rPr lang="ko-KR" altLang="en-US" sz="1600" b="1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설립목적 및 특징</a:t>
            </a: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지역 인적자원 개발을 통한 지역 경쟁력 제고</a:t>
            </a: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급변하는 사회에 적응하기 위한 새로운 사고 및 신기술을 이해하는 기업맞춤형 생산적인 직업 재교육 실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시로 지역경제 경쟁력 활성화 기여</a:t>
            </a: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지역 공동체 의식 함양으로 지역 통합 시스템 구축</a:t>
            </a: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소외계층 학습지원을 통한 학습 격차 해소로 사회적 통합성 향상</a:t>
            </a:r>
          </a:p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평생학습시설 강사 정보공유로 시민교양 교육 강화, 시민사회운동 공동이슈 개발 등으로 사회개혁 운동 추진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132067" y="440161"/>
            <a:ext cx="3900493" cy="3218177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186845" y="3697179"/>
            <a:ext cx="3863696" cy="2398001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1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83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05E4C0-0C16-CAED-B973-852E0ED73F1A}"/>
              </a:ext>
            </a:extLst>
          </p:cNvPr>
          <p:cNvSpPr txBox="1"/>
          <p:nvPr/>
        </p:nvSpPr>
        <p:spPr>
          <a:xfrm>
            <a:off x="730341" y="1779743"/>
            <a:ext cx="61395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NotoSansKR"/>
              </a:rPr>
              <a:t>모두</a:t>
            </a:r>
            <a:r>
              <a:rPr lang="ko-KR" altLang="en-US" b="1" i="0" u="none" strike="noStrike" dirty="0">
                <a:solidFill>
                  <a:srgbClr val="333333"/>
                </a:solidFill>
                <a:effectLst/>
                <a:latin typeface="NotoSansKR"/>
              </a:rPr>
              <a:t>愛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NotoSansKR"/>
              </a:rPr>
              <a:t>학교란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NotoSansKR"/>
              </a:rPr>
              <a:t>?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모두愛학교는 순천시민 대상 평생학습 프로그램 통합 운영기관으로 시대변화와 시민 수요를 반영한 수요자 중심의 다양한 평생학습 프로그램 지원을 통해 누구나 누릴 수 있는 학습 기회를 제공하고 일상에서의 평생교육 실현을 도모합니다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.</a:t>
            </a:r>
          </a:p>
          <a:p>
            <a:pPr algn="just"/>
            <a:endParaRPr lang="en-US" altLang="ko-KR" b="0" i="0" u="none" strike="noStrike" dirty="0">
              <a:solidFill>
                <a:srgbClr val="333333"/>
              </a:solidFill>
              <a:effectLst/>
              <a:latin typeface="inherit"/>
            </a:endParaRPr>
          </a:p>
          <a:p>
            <a:pPr algn="l"/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NotoSansKR"/>
              </a:rPr>
              <a:t>운영개요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운영기간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: 3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월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~12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월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/ 3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학기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(</a:t>
            </a:r>
            <a:r>
              <a:rPr lang="ko-KR" altLang="en-US" b="0" i="0" u="none" strike="noStrike" dirty="0" err="1">
                <a:solidFill>
                  <a:srgbClr val="333333"/>
                </a:solidFill>
                <a:effectLst/>
                <a:latin typeface="inherit"/>
              </a:rPr>
              <a:t>학기별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 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3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개월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대 상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: 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순천시민 누구나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교육기관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: 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평생학습관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, 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여성문화회관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, </a:t>
            </a:r>
            <a:r>
              <a:rPr lang="ko-KR" altLang="en-US" b="0" i="0" u="none" strike="noStrike" dirty="0" err="1">
                <a:solidFill>
                  <a:srgbClr val="333333"/>
                </a:solidFill>
                <a:effectLst/>
                <a:latin typeface="inherit"/>
              </a:rPr>
              <a:t>인생이모작지원센터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, 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선비문화체험학습관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운영강좌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: 8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개 분야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inherit"/>
              </a:rPr>
              <a:t>, 100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inherit"/>
              </a:rPr>
              <a:t>여개 강좌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ko-KR" altLang="en-US" b="0" i="0" u="none" strike="noStrike" dirty="0">
                <a:solidFill>
                  <a:srgbClr val="777777"/>
                </a:solidFill>
                <a:effectLst/>
                <a:latin typeface="inherit"/>
              </a:rPr>
              <a:t>분야</a:t>
            </a:r>
            <a:r>
              <a:rPr lang="en-US" altLang="ko-KR" b="0" i="0" u="none" strike="noStrike" dirty="0">
                <a:solidFill>
                  <a:srgbClr val="777777"/>
                </a:solidFill>
                <a:effectLst/>
                <a:latin typeface="inherit"/>
              </a:rPr>
              <a:t>(8): </a:t>
            </a:r>
            <a:r>
              <a:rPr lang="ko-KR" altLang="en-US" b="0" i="0" u="none" strike="noStrike" dirty="0">
                <a:solidFill>
                  <a:srgbClr val="777777"/>
                </a:solidFill>
                <a:effectLst/>
                <a:latin typeface="inherit"/>
              </a:rPr>
              <a:t>전문자격증</a:t>
            </a:r>
            <a:r>
              <a:rPr lang="en-US" altLang="ko-KR" b="0" i="0" u="none" strike="noStrike" dirty="0">
                <a:solidFill>
                  <a:srgbClr val="777777"/>
                </a:solidFill>
                <a:effectLst/>
                <a:latin typeface="inherit"/>
              </a:rPr>
              <a:t>, </a:t>
            </a:r>
            <a:r>
              <a:rPr lang="ko-KR" altLang="en-US" b="0" i="0" u="none" strike="noStrike" dirty="0">
                <a:solidFill>
                  <a:srgbClr val="777777"/>
                </a:solidFill>
                <a:effectLst/>
                <a:latin typeface="inherit"/>
              </a:rPr>
              <a:t>일자리</a:t>
            </a:r>
            <a:r>
              <a:rPr lang="en-US" altLang="ko-KR" b="0" i="0" u="none" strike="noStrike" dirty="0">
                <a:solidFill>
                  <a:srgbClr val="777777"/>
                </a:solidFill>
                <a:effectLst/>
                <a:latin typeface="inherit"/>
              </a:rPr>
              <a:t>‧</a:t>
            </a:r>
            <a:r>
              <a:rPr lang="ko-KR" altLang="en-US" b="0" i="0" u="none" strike="noStrike" dirty="0">
                <a:solidFill>
                  <a:srgbClr val="777777"/>
                </a:solidFill>
                <a:effectLst/>
                <a:latin typeface="inherit"/>
              </a:rPr>
              <a:t>창업</a:t>
            </a:r>
            <a:r>
              <a:rPr lang="en-US" altLang="ko-KR" b="0" i="0" u="none" strike="noStrike" dirty="0">
                <a:solidFill>
                  <a:srgbClr val="777777"/>
                </a:solidFill>
                <a:effectLst/>
                <a:latin typeface="inherit"/>
              </a:rPr>
              <a:t>, </a:t>
            </a:r>
            <a:r>
              <a:rPr lang="ko-KR" altLang="en-US" b="0" i="0" u="none" strike="noStrike" dirty="0">
                <a:solidFill>
                  <a:srgbClr val="777777"/>
                </a:solidFill>
                <a:effectLst/>
                <a:latin typeface="inherit"/>
              </a:rPr>
              <a:t>외국어</a:t>
            </a:r>
            <a:r>
              <a:rPr lang="en-US" altLang="ko-KR" b="0" i="0" u="none" strike="noStrike" dirty="0">
                <a:solidFill>
                  <a:srgbClr val="777777"/>
                </a:solidFill>
                <a:effectLst/>
                <a:latin typeface="inherit"/>
              </a:rPr>
              <a:t>, </a:t>
            </a:r>
            <a:r>
              <a:rPr lang="ko-KR" altLang="en-US" b="0" i="0" u="none" strike="noStrike" dirty="0">
                <a:solidFill>
                  <a:srgbClr val="777777"/>
                </a:solidFill>
                <a:effectLst/>
                <a:latin typeface="inherit"/>
              </a:rPr>
              <a:t>디지털</a:t>
            </a:r>
            <a:r>
              <a:rPr lang="en-US" altLang="ko-KR" b="0" i="0" u="none" strike="noStrike" dirty="0">
                <a:solidFill>
                  <a:srgbClr val="777777"/>
                </a:solidFill>
                <a:effectLst/>
                <a:latin typeface="inherit"/>
              </a:rPr>
              <a:t>, </a:t>
            </a:r>
            <a:r>
              <a:rPr lang="ko-KR" altLang="en-US" b="0" i="0" u="none" strike="noStrike" dirty="0">
                <a:solidFill>
                  <a:srgbClr val="777777"/>
                </a:solidFill>
                <a:effectLst/>
                <a:latin typeface="inherit"/>
              </a:rPr>
              <a:t>생활기능</a:t>
            </a:r>
            <a:r>
              <a:rPr lang="en-US" altLang="ko-KR" b="0" i="0" u="none" strike="noStrike" dirty="0">
                <a:solidFill>
                  <a:srgbClr val="777777"/>
                </a:solidFill>
                <a:effectLst/>
                <a:latin typeface="inherit"/>
              </a:rPr>
              <a:t>, </a:t>
            </a:r>
            <a:r>
              <a:rPr lang="ko-KR" altLang="en-US" b="0" i="0" u="none" strike="noStrike" dirty="0">
                <a:solidFill>
                  <a:srgbClr val="777777"/>
                </a:solidFill>
                <a:effectLst/>
                <a:latin typeface="inherit"/>
              </a:rPr>
              <a:t>건강관리</a:t>
            </a:r>
            <a:r>
              <a:rPr lang="en-US" altLang="ko-KR" b="0" i="0" u="none" strike="noStrike" dirty="0">
                <a:solidFill>
                  <a:srgbClr val="777777"/>
                </a:solidFill>
                <a:effectLst/>
                <a:latin typeface="inherit"/>
              </a:rPr>
              <a:t>, </a:t>
            </a:r>
            <a:r>
              <a:rPr lang="ko-KR" altLang="en-US" b="0" i="0" u="none" strike="noStrike" dirty="0">
                <a:solidFill>
                  <a:srgbClr val="777777"/>
                </a:solidFill>
                <a:effectLst/>
                <a:latin typeface="inherit"/>
              </a:rPr>
              <a:t>인문교양</a:t>
            </a:r>
            <a:r>
              <a:rPr lang="en-US" altLang="ko-KR" b="0" i="0" u="none" strike="noStrike" dirty="0">
                <a:solidFill>
                  <a:srgbClr val="777777"/>
                </a:solidFill>
                <a:effectLst/>
                <a:latin typeface="inherit"/>
              </a:rPr>
              <a:t>, </a:t>
            </a:r>
            <a:r>
              <a:rPr lang="ko-KR" altLang="en-US" b="0" i="0" u="none" strike="noStrike" dirty="0">
                <a:solidFill>
                  <a:srgbClr val="777777"/>
                </a:solidFill>
                <a:effectLst/>
                <a:latin typeface="inherit"/>
              </a:rPr>
              <a:t>문화예술</a:t>
            </a:r>
          </a:p>
        </p:txBody>
      </p:sp>
      <p:sp>
        <p:nvSpPr>
          <p:cNvPr id="6" name="가로 글상자 22">
            <a:extLst>
              <a:ext uri="{FF2B5EF4-FFF2-40B4-BE49-F238E27FC236}">
                <a16:creationId xmlns:a16="http://schemas.microsoft.com/office/drawing/2014/main" id="{41605C71-05B6-D51D-76B3-A67330AAB799}"/>
              </a:ext>
            </a:extLst>
          </p:cNvPr>
          <p:cNvSpPr txBox="1"/>
          <p:nvPr/>
        </p:nvSpPr>
        <p:spPr>
          <a:xfrm>
            <a:off x="300716" y="968700"/>
            <a:ext cx="6979055" cy="47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0" i="0" u="none" strike="noStrike" dirty="0">
                <a:solidFill>
                  <a:srgbClr val="000000"/>
                </a:solidFill>
                <a:latin typeface="HY견고딕"/>
                <a:ea typeface="HY견고딕"/>
                <a:cs typeface="HY견고딕"/>
              </a:rPr>
              <a:t>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+mj-ea"/>
                <a:ea typeface="+mj-ea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+mj-ea"/>
                <a:ea typeface="+mj-ea"/>
                <a:cs typeface="HY견고딕"/>
              </a:rPr>
              <a:t> 순천시 평생학습관 모두</a:t>
            </a:r>
            <a:r>
              <a:rPr lang="ko-KR" altLang="en-US" b="1" i="0" u="none" strike="noStrike" dirty="0">
                <a:solidFill>
                  <a:srgbClr val="333333"/>
                </a:solidFill>
                <a:effectLst/>
                <a:latin typeface="+mj-ea"/>
                <a:ea typeface="+mj-ea"/>
              </a:rPr>
              <a:t>愛학교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+mj-ea"/>
                <a:ea typeface="+mj-ea"/>
                <a:cs typeface="HY견고딕"/>
              </a:rPr>
              <a:t> </a:t>
            </a:r>
            <a:endParaRPr lang="en-US" altLang="ko-KR" b="0" i="0" u="none" strike="noStrike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pic>
        <p:nvPicPr>
          <p:cNvPr id="2050" name="Picture 2" descr="순천시, 2023년 1학기 모두愛학교 수강생 모집 - 뉴스깜">
            <a:extLst>
              <a:ext uri="{FF2B5EF4-FFF2-40B4-BE49-F238E27FC236}">
                <a16:creationId xmlns:a16="http://schemas.microsoft.com/office/drawing/2014/main" id="{D7E6272E-4550-0204-3DCE-035F5A91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771" y="907214"/>
            <a:ext cx="4514850" cy="504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6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84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3" name="가로 글상자 22"/>
          <p:cNvSpPr txBox="1"/>
          <p:nvPr/>
        </p:nvSpPr>
        <p:spPr>
          <a:xfrm>
            <a:off x="300716" y="968700"/>
            <a:ext cx="6979055" cy="47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0" i="0" u="none" strike="noStrike" dirty="0">
                <a:solidFill>
                  <a:srgbClr val="000000"/>
                </a:solidFill>
                <a:latin typeface="HY견고딕"/>
                <a:ea typeface="HY견고딕"/>
                <a:cs typeface="HY견고딕"/>
              </a:rPr>
              <a:t>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r>
              <a:rPr lang="ko-KR" altLang="en-US" b="1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전북 시민대학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endParaRPr lang="en-US" altLang="ko-KR" b="0" i="0" u="none" strike="noStrike" dirty="0">
              <a:solidFill>
                <a:srgbClr val="000000"/>
              </a:solidFill>
              <a:latin typeface="함초롬바탕"/>
              <a:ea typeface="함초롬바탕"/>
            </a:endParaRPr>
          </a:p>
        </p:txBody>
      </p:sp>
      <p:sp>
        <p:nvSpPr>
          <p:cNvPr id="25" name="가로 글상자 24"/>
          <p:cNvSpPr txBox="1"/>
          <p:nvPr/>
        </p:nvSpPr>
        <p:spPr>
          <a:xfrm>
            <a:off x="310669" y="1475401"/>
            <a:ext cx="5660924" cy="82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위치</a:t>
            </a:r>
            <a:r>
              <a:rPr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  <a:cs typeface="함초롬바탕"/>
              </a:rPr>
              <a:t> </a:t>
            </a:r>
            <a:r>
              <a:rPr 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: </a:t>
            </a:r>
            <a:r>
              <a:rPr lang="ko-KR" altLang="en-US" sz="1600" dirty="0">
                <a:solidFill>
                  <a:srgbClr val="000000"/>
                </a:solidFill>
                <a:latin typeface="함초롬바탕"/>
                <a:ea typeface="함초롬바탕"/>
              </a:rPr>
              <a:t>전북 전주시 완산구 백제대로 </a:t>
            </a:r>
            <a:r>
              <a:rPr lang="en-US" altLang="ko-KR" sz="1600" dirty="0">
                <a:solidFill>
                  <a:srgbClr val="000000"/>
                </a:solidFill>
                <a:latin typeface="함초롬바탕"/>
                <a:ea typeface="함초롬바탕"/>
              </a:rPr>
              <a:t>428 2</a:t>
            </a:r>
            <a:r>
              <a:rPr lang="ko-KR" altLang="en-US" sz="1600" dirty="0">
                <a:solidFill>
                  <a:srgbClr val="000000"/>
                </a:solidFill>
                <a:latin typeface="함초롬바탕"/>
                <a:ea typeface="함초롬바탕"/>
              </a:rPr>
              <a:t>층</a:t>
            </a:r>
            <a:endParaRPr lang="en-US" altLang="ko-KR" sz="1600" b="0" i="0" u="none" strike="noStrike" dirty="0">
              <a:solidFill>
                <a:srgbClr val="000000"/>
              </a:solidFill>
              <a:latin typeface="함초롬바탕"/>
              <a:ea typeface="함초롬바탕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조직 구성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: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1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과 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6</a:t>
            </a:r>
            <a:r>
              <a:rPr lang="ko-KR" altLang="en-US" sz="1600" b="0" i="0" u="none" strike="noStrike" dirty="0" err="1">
                <a:solidFill>
                  <a:srgbClr val="000000"/>
                </a:solidFill>
                <a:latin typeface="함초롬바탕"/>
                <a:ea typeface="함초롬바탕"/>
              </a:rPr>
              <a:t>개팀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(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지상 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4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층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/</a:t>
            </a:r>
            <a:r>
              <a:rPr lang="ko-KR" altLang="en-US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1,735 ㎡</a:t>
            </a:r>
            <a:r>
              <a:rPr lang="en-US" altLang="ko-KR" sz="1600" b="0" i="0" u="none" strike="noStrike" dirty="0">
                <a:solidFill>
                  <a:srgbClr val="000000"/>
                </a:solidFill>
                <a:latin typeface="함초롬바탕"/>
                <a:ea typeface="함초롬바탕"/>
              </a:rPr>
              <a:t>)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683402D-1AA6-4645-AEA8-BA58D83B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78" y="2750371"/>
            <a:ext cx="10360089" cy="346775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5DE900A-0633-440C-6488-AAAA7BEEC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475"/>
          <a:stretch/>
        </p:blipFill>
        <p:spPr>
          <a:xfrm>
            <a:off x="6858000" y="913293"/>
            <a:ext cx="5033284" cy="238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85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38C92CD-4E53-9D2F-8738-C139DB5C5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79" b="83035"/>
          <a:stretch/>
        </p:blipFill>
        <p:spPr>
          <a:xfrm>
            <a:off x="593345" y="950554"/>
            <a:ext cx="5863438" cy="133544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1DD9F9E-8773-FDC5-5B6D-8231989F2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33" y="1091687"/>
            <a:ext cx="4785775" cy="486124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7438402-88B1-CCA2-DEDA-4B193C6C1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72" y="3409115"/>
            <a:ext cx="6607113" cy="248433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AECB02-E2FC-846A-90F8-C08CA30E7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23" y="2029351"/>
            <a:ext cx="5795560" cy="12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86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23" name="가로 글상자 22"/>
          <p:cNvSpPr txBox="1"/>
          <p:nvPr/>
        </p:nvSpPr>
        <p:spPr>
          <a:xfrm>
            <a:off x="300716" y="968700"/>
            <a:ext cx="6979055" cy="47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0" i="0" u="none" strike="noStrike" dirty="0">
                <a:solidFill>
                  <a:srgbClr val="000000"/>
                </a:solidFill>
                <a:latin typeface="HY견고딕"/>
                <a:ea typeface="HY견고딕"/>
                <a:cs typeface="HY견고딕"/>
              </a:rPr>
              <a:t>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</a:t>
            </a:r>
            <a:r>
              <a:rPr lang="ko-KR" altLang="en-US" b="1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수원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시민자치대학 </a:t>
            </a:r>
            <a:endParaRPr lang="en-US" altLang="ko-KR" b="0" i="0" u="none" strike="noStrike" dirty="0">
              <a:solidFill>
                <a:srgbClr val="000000"/>
              </a:solidFill>
              <a:latin typeface="함초롬바탕"/>
              <a:ea typeface="함초롬바탕"/>
            </a:endParaRPr>
          </a:p>
        </p:txBody>
      </p:sp>
      <p:sp>
        <p:nvSpPr>
          <p:cNvPr id="25" name="가로 글상자 24"/>
          <p:cNvSpPr txBox="1"/>
          <p:nvPr/>
        </p:nvSpPr>
        <p:spPr>
          <a:xfrm>
            <a:off x="310669" y="1475401"/>
            <a:ext cx="5660924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480" lvl="0" indent="-22848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sz="1600" b="0" i="0" u="none" strike="noStrike" dirty="0" err="1">
                <a:latin typeface="함초롬바탕"/>
                <a:ea typeface="함초롬바탕"/>
                <a:cs typeface="함초롬바탕"/>
              </a:rPr>
              <a:t>위치</a:t>
            </a:r>
            <a:r>
              <a:rPr sz="1600" b="0" i="0" u="none" strike="noStrike" dirty="0">
                <a:latin typeface="함초롬바탕"/>
                <a:ea typeface="함초롬바탕"/>
                <a:cs typeface="함초롬바탕"/>
              </a:rPr>
              <a:t> </a:t>
            </a:r>
            <a:r>
              <a:rPr lang="EN-US" sz="1600" b="0" i="0" u="none" strike="noStrike" dirty="0">
                <a:latin typeface="함초롬바탕"/>
                <a:ea typeface="함초롬바탕"/>
              </a:rPr>
              <a:t>: </a:t>
            </a:r>
            <a:r>
              <a:rPr lang="ko-KR" altLang="en-US" sz="1600" b="0" i="0" dirty="0">
                <a:effectLst/>
                <a:latin typeface="notokr"/>
              </a:rPr>
              <a:t>경기도 </a:t>
            </a:r>
            <a:r>
              <a:rPr lang="ko-KR" altLang="en-US" sz="1600" b="0" i="0" dirty="0">
                <a:effectLst/>
                <a:latin typeface="NanumBarunGothic"/>
              </a:rPr>
              <a:t>수원시 권선구 </a:t>
            </a:r>
            <a:r>
              <a:rPr lang="ko-KR" altLang="en-US" sz="1600" b="0" i="0" dirty="0" err="1">
                <a:effectLst/>
                <a:latin typeface="NanumBarunGothic"/>
              </a:rPr>
              <a:t>수인로</a:t>
            </a:r>
            <a:r>
              <a:rPr lang="ko-KR" altLang="en-US" sz="1600" b="0" i="0" dirty="0">
                <a:effectLst/>
                <a:latin typeface="NanumBarunGothic"/>
              </a:rPr>
              <a:t> </a:t>
            </a:r>
            <a:r>
              <a:rPr lang="en-US" altLang="ko-KR" sz="1600" b="0" i="0" dirty="0">
                <a:effectLst/>
                <a:latin typeface="NanumBarunGothic"/>
              </a:rPr>
              <a:t>126 </a:t>
            </a:r>
            <a:r>
              <a:rPr lang="ko-KR" altLang="en-US" sz="1600" b="0" i="0" dirty="0" err="1">
                <a:effectLst/>
                <a:latin typeface="NanumBarunGothic"/>
              </a:rPr>
              <a:t>더함파크</a:t>
            </a:r>
            <a:endParaRPr lang="en-US" altLang="ko-KR" sz="1600" b="0" i="0" dirty="0">
              <a:effectLst/>
              <a:latin typeface="NanumBarunGothic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dirty="0">
                <a:latin typeface="NanumBarunGothic"/>
              </a:rPr>
              <a:t>                </a:t>
            </a:r>
            <a:r>
              <a:rPr lang="en-US" altLang="ko-KR" sz="1600" b="0" i="0" dirty="0">
                <a:effectLst/>
                <a:latin typeface="NanumBarunGothic"/>
              </a:rPr>
              <a:t>(</a:t>
            </a:r>
            <a:r>
              <a:rPr lang="ko-KR" altLang="en-US" sz="1600" b="0" i="0" dirty="0">
                <a:effectLst/>
                <a:latin typeface="NanumBarunGothic"/>
              </a:rPr>
              <a:t>수원시정연구</a:t>
            </a:r>
            <a:r>
              <a:rPr lang="en-US" altLang="ko-KR" sz="1600" b="0" i="0" dirty="0">
                <a:effectLst/>
                <a:latin typeface="NanumBarunGothic"/>
              </a:rPr>
              <a:t>)</a:t>
            </a:r>
            <a:endParaRPr lang="en-US" altLang="ko-KR" sz="1600" b="0" i="0" dirty="0">
              <a:effectLst/>
              <a:latin typeface="notokr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2C0056-818E-6E86-F0A1-CAE2AD09F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93" y="879282"/>
            <a:ext cx="5660924" cy="494470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93DCC68-8189-E7D7-59CA-0A329C722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91" y="2420977"/>
            <a:ext cx="4656089" cy="34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87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B8C5EAD-6C69-996B-F959-E3C723433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6" y="862511"/>
            <a:ext cx="6727371" cy="53177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1D6E350-51EE-A1C6-EA44-4128A3530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27" y="647612"/>
            <a:ext cx="4839477" cy="557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7.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국내 외 사례분석 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88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3" name="가로 글상자 22">
            <a:extLst>
              <a:ext uri="{FF2B5EF4-FFF2-40B4-BE49-F238E27FC236}">
                <a16:creationId xmlns:a16="http://schemas.microsoft.com/office/drawing/2014/main" id="{9545445D-2611-B893-67DB-9478984545DD}"/>
              </a:ext>
            </a:extLst>
          </p:cNvPr>
          <p:cNvSpPr txBox="1"/>
          <p:nvPr/>
        </p:nvSpPr>
        <p:spPr>
          <a:xfrm>
            <a:off x="300716" y="968700"/>
            <a:ext cx="6979055" cy="47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0" i="0" u="none" strike="noStrike" dirty="0">
                <a:solidFill>
                  <a:srgbClr val="000000"/>
                </a:solidFill>
                <a:latin typeface="HY견고딕"/>
                <a:ea typeface="HY견고딕"/>
                <a:cs typeface="HY견고딕"/>
              </a:rPr>
              <a:t>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HY그래픽M"/>
                <a:ea typeface="HY그래픽M"/>
                <a:cs typeface="HY견고딕"/>
              </a:rPr>
              <a:t> 기타 타 시도 운영 현황 </a:t>
            </a:r>
            <a:endParaRPr lang="en-US" altLang="ko-KR" b="0" i="0" u="none" strike="noStrike" dirty="0">
              <a:solidFill>
                <a:srgbClr val="000000"/>
              </a:solidFill>
              <a:latin typeface="함초롬바탕"/>
              <a:ea typeface="함초롬바탕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CC45678-A31F-970B-2947-3D1E9DE66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832670"/>
              </p:ext>
            </p:extLst>
          </p:nvPr>
        </p:nvGraphicFramePr>
        <p:xfrm>
          <a:off x="1023937" y="1830954"/>
          <a:ext cx="10144126" cy="3898900"/>
        </p:xfrm>
        <a:graphic>
          <a:graphicData uri="http://schemas.openxmlformats.org/drawingml/2006/table">
            <a:tbl>
              <a:tblPr>
                <a:tableStyleId>{01A66EDD-3DAB-4C5B-A090-DC80EC1FD486}</a:tableStyleId>
              </a:tblPr>
              <a:tblGrid>
                <a:gridCol w="1434255">
                  <a:extLst>
                    <a:ext uri="{9D8B030D-6E8A-4147-A177-3AD203B41FA5}">
                      <a16:colId xmlns:a16="http://schemas.microsoft.com/office/drawing/2014/main" val="916156192"/>
                    </a:ext>
                  </a:extLst>
                </a:gridCol>
                <a:gridCol w="1611785">
                  <a:extLst>
                    <a:ext uri="{9D8B030D-6E8A-4147-A177-3AD203B41FA5}">
                      <a16:colId xmlns:a16="http://schemas.microsoft.com/office/drawing/2014/main" val="3216830388"/>
                    </a:ext>
                  </a:extLst>
                </a:gridCol>
                <a:gridCol w="1611785">
                  <a:extLst>
                    <a:ext uri="{9D8B030D-6E8A-4147-A177-3AD203B41FA5}">
                      <a16:colId xmlns:a16="http://schemas.microsoft.com/office/drawing/2014/main" val="3070030309"/>
                    </a:ext>
                  </a:extLst>
                </a:gridCol>
                <a:gridCol w="1789316">
                  <a:extLst>
                    <a:ext uri="{9D8B030D-6E8A-4147-A177-3AD203B41FA5}">
                      <a16:colId xmlns:a16="http://schemas.microsoft.com/office/drawing/2014/main" val="3454470257"/>
                    </a:ext>
                  </a:extLst>
                </a:gridCol>
                <a:gridCol w="1789316">
                  <a:extLst>
                    <a:ext uri="{9D8B030D-6E8A-4147-A177-3AD203B41FA5}">
                      <a16:colId xmlns:a16="http://schemas.microsoft.com/office/drawing/2014/main" val="3938921153"/>
                    </a:ext>
                  </a:extLst>
                </a:gridCol>
                <a:gridCol w="1907669">
                  <a:extLst>
                    <a:ext uri="{9D8B030D-6E8A-4147-A177-3AD203B41FA5}">
                      <a16:colId xmlns:a16="http://schemas.microsoft.com/office/drawing/2014/main" val="681950400"/>
                    </a:ext>
                  </a:extLst>
                </a:gridCol>
              </a:tblGrid>
              <a:tr h="5458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170" dirty="0">
                          <a:solidFill>
                            <a:srgbClr val="000000"/>
                          </a:solidFill>
                          <a:effectLst/>
                        </a:rPr>
                        <a:t>구분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170" dirty="0">
                          <a:solidFill>
                            <a:srgbClr val="000000"/>
                          </a:solidFill>
                          <a:effectLst/>
                        </a:rPr>
                        <a:t>부산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170" dirty="0">
                          <a:solidFill>
                            <a:srgbClr val="000000"/>
                          </a:solidFill>
                          <a:effectLst/>
                        </a:rPr>
                        <a:t>대전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170" dirty="0">
                          <a:solidFill>
                            <a:srgbClr val="000000"/>
                          </a:solidFill>
                          <a:effectLst/>
                        </a:rPr>
                        <a:t>인천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170" dirty="0">
                          <a:solidFill>
                            <a:srgbClr val="000000"/>
                          </a:solidFill>
                          <a:effectLst/>
                        </a:rPr>
                        <a:t>대구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170" dirty="0">
                          <a:solidFill>
                            <a:srgbClr val="000000"/>
                          </a:solidFill>
                          <a:effectLst/>
                        </a:rPr>
                        <a:t>광주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69092"/>
                  </a:ext>
                </a:extLst>
              </a:tr>
              <a:tr h="5088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err="1">
                          <a:solidFill>
                            <a:srgbClr val="000000"/>
                          </a:solidFill>
                          <a:effectLst/>
                        </a:rPr>
                        <a:t>설립년도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</a:rPr>
                        <a:t>2013</a:t>
                      </a: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</a:rPr>
                        <a:t>년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2013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년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</a:rPr>
                        <a:t>2017</a:t>
                      </a: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</a:rPr>
                        <a:t>년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2017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년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2015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년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86824"/>
                  </a:ext>
                </a:extLst>
              </a:tr>
              <a:tr h="100576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</a:rPr>
                        <a:t>운영방식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</a:rPr>
                        <a:t>직영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평생교육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진흥원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평생교육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진흥원 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</a:rPr>
                        <a:t>직영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비인가 대안대학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</a:rPr>
                        <a:t>민립대학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726965"/>
                  </a:ext>
                </a:extLst>
              </a:tr>
              <a:tr h="100576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</a:rPr>
                        <a:t>예 산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5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r>
                        <a:rPr lang="ko-KR" altLang="en-US" sz="1600" kern="0" spc="-50">
                          <a:solidFill>
                            <a:srgbClr val="000000"/>
                          </a:solidFill>
                          <a:effectLst/>
                        </a:rPr>
                        <a:t>억원</a:t>
                      </a:r>
                      <a:r>
                        <a:rPr lang="en-US" altLang="ko-KR" sz="1600" kern="0" spc="-50">
                          <a:solidFill>
                            <a:srgbClr val="000000"/>
                          </a:solidFill>
                          <a:effectLst/>
                        </a:rPr>
                        <a:t>(’17)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5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600" kern="0" spc="-50">
                          <a:solidFill>
                            <a:srgbClr val="000000"/>
                          </a:solidFill>
                          <a:effectLst/>
                        </a:rPr>
                        <a:t>시 </a:t>
                      </a:r>
                      <a:r>
                        <a:rPr lang="en-US" altLang="ko-KR" sz="1600" kern="0" spc="-50">
                          <a:solidFill>
                            <a:srgbClr val="000000"/>
                          </a:solidFill>
                          <a:effectLst/>
                        </a:rPr>
                        <a:t>100%)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50">
                          <a:solidFill>
                            <a:srgbClr val="000000"/>
                          </a:solidFill>
                          <a:effectLst/>
                        </a:rPr>
                        <a:t>23</a:t>
                      </a:r>
                      <a:r>
                        <a:rPr lang="ko-KR" altLang="en-US" sz="1600" kern="0" spc="-50">
                          <a:solidFill>
                            <a:srgbClr val="000000"/>
                          </a:solidFill>
                          <a:effectLst/>
                        </a:rPr>
                        <a:t>억원</a:t>
                      </a:r>
                      <a:r>
                        <a:rPr lang="en-US" altLang="ko-KR" sz="1600" kern="0" spc="-50">
                          <a:solidFill>
                            <a:srgbClr val="000000"/>
                          </a:solidFill>
                          <a:effectLst/>
                        </a:rPr>
                        <a:t>(’17)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5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600" kern="0" spc="-50">
                          <a:solidFill>
                            <a:srgbClr val="000000"/>
                          </a:solidFill>
                          <a:effectLst/>
                        </a:rPr>
                        <a:t>출연금</a:t>
                      </a:r>
                      <a:r>
                        <a:rPr lang="en-US" altLang="ko-KR" sz="1600" kern="0" spc="-5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억원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(’17)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5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600" kern="0" spc="-50" dirty="0">
                          <a:solidFill>
                            <a:srgbClr val="000000"/>
                          </a:solidFill>
                          <a:effectLst/>
                        </a:rPr>
                        <a:t>출연금</a:t>
                      </a:r>
                      <a:r>
                        <a:rPr lang="en-US" altLang="ko-KR" sz="1600" kern="0" spc="-5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억원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(’17)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5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600" kern="0" spc="-50" dirty="0">
                          <a:solidFill>
                            <a:srgbClr val="000000"/>
                          </a:solidFill>
                          <a:effectLst/>
                        </a:rPr>
                        <a:t>시 </a:t>
                      </a:r>
                      <a:r>
                        <a:rPr lang="en-US" altLang="ko-KR" sz="1600" kern="0" spc="-50" dirty="0">
                          <a:solidFill>
                            <a:srgbClr val="000000"/>
                          </a:solidFill>
                          <a:effectLst/>
                        </a:rPr>
                        <a:t>100%)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-80" dirty="0">
                          <a:solidFill>
                            <a:srgbClr val="000000"/>
                          </a:solidFill>
                          <a:effectLst/>
                        </a:rPr>
                        <a:t>시민기금 </a:t>
                      </a:r>
                      <a:r>
                        <a:rPr lang="en-US" altLang="ko-KR" sz="1600" kern="0" spc="-8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r>
                        <a:rPr lang="ko-KR" altLang="en-US" sz="1600" kern="0" spc="-80" dirty="0">
                          <a:solidFill>
                            <a:srgbClr val="000000"/>
                          </a:solidFill>
                          <a:effectLst/>
                        </a:rPr>
                        <a:t>억원</a:t>
                      </a:r>
                      <a:r>
                        <a:rPr lang="en-US" altLang="ko-KR" sz="1600" kern="0" spc="-80" dirty="0">
                          <a:solidFill>
                            <a:srgbClr val="000000"/>
                          </a:solidFill>
                          <a:effectLst/>
                        </a:rPr>
                        <a:t>(’15)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5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600" kern="0" spc="-50" dirty="0">
                          <a:solidFill>
                            <a:srgbClr val="000000"/>
                          </a:solidFill>
                          <a:effectLst/>
                        </a:rPr>
                        <a:t>회비</a:t>
                      </a:r>
                      <a:r>
                        <a:rPr lang="en-US" altLang="ko-KR" sz="1600" kern="0" spc="-50" dirty="0">
                          <a:solidFill>
                            <a:srgbClr val="000000"/>
                          </a:solidFill>
                          <a:effectLst/>
                        </a:rPr>
                        <a:t>:300</a:t>
                      </a:r>
                      <a:r>
                        <a:rPr lang="ko-KR" altLang="en-US" sz="1600" kern="0" spc="-50" dirty="0">
                          <a:solidFill>
                            <a:srgbClr val="000000"/>
                          </a:solidFill>
                          <a:effectLst/>
                        </a:rPr>
                        <a:t>만원</a:t>
                      </a:r>
                      <a:r>
                        <a:rPr lang="en-US" altLang="ko-KR" sz="1600" kern="0" spc="-50" dirty="0">
                          <a:solidFill>
                            <a:srgbClr val="000000"/>
                          </a:solidFill>
                          <a:effectLst/>
                        </a:rPr>
                        <a:t>) 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404681"/>
                  </a:ext>
                </a:extLst>
              </a:tr>
              <a:tr h="83260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</a:rPr>
                        <a:t>프로그램 운영규모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</a:rPr>
                        <a:t>270</a:t>
                      </a: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</a:rPr>
                        <a:t>개 과정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</a:rPr>
                        <a:t>495</a:t>
                      </a: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</a:rPr>
                        <a:t>개 과정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개 과정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개 과정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</a:rPr>
                        <a:t>22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</a:rPr>
                        <a:t>개 과정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한양신명조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363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59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89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B6365EA-4F91-7E3A-0681-168058FCC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07" y="1407751"/>
            <a:ext cx="10735986" cy="4664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D78838-F0D1-2804-A721-0F9732105243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운영체계 </a:t>
            </a:r>
          </a:p>
        </p:txBody>
      </p:sp>
    </p:spTree>
    <p:extLst>
      <p:ext uri="{BB962C8B-B14F-4D97-AF65-F5344CB8AC3E}">
        <p14:creationId xmlns:p14="http://schemas.microsoft.com/office/powerpoint/2010/main" val="24294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56A82497-A155-4B5C-81A4-24BA9C182CB3}"/>
              </a:ext>
            </a:extLst>
          </p:cNvPr>
          <p:cNvSpPr/>
          <p:nvPr/>
        </p:nvSpPr>
        <p:spPr>
          <a:xfrm>
            <a:off x="8077513" y="1841774"/>
            <a:ext cx="3510794" cy="44328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dirty="0"/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2.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평생교육 정책 및 필요성</a:t>
            </a:r>
          </a:p>
        </p:txBody>
      </p:sp>
      <p:cxnSp>
        <p:nvCxnSpPr>
          <p:cNvPr id="19" name="직선 연결선 18"/>
          <p:cNvCxnSpPr/>
          <p:nvPr/>
        </p:nvCxnSpPr>
        <p:spPr>
          <a:xfrm>
            <a:off x="0" y="6361216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9</a:t>
            </a:fld>
            <a:endParaRPr lang="en-US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407512B0-642E-427A-B7C2-EBD42BFE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530" y="1986184"/>
            <a:ext cx="3455211" cy="23485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F793D09-33B8-4556-BD6B-A622408B85B9}"/>
              </a:ext>
            </a:extLst>
          </p:cNvPr>
          <p:cNvSpPr txBox="1"/>
          <p:nvPr/>
        </p:nvSpPr>
        <p:spPr>
          <a:xfrm>
            <a:off x="8382314" y="1362641"/>
            <a:ext cx="3095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HY수평선M"/>
                <a:ea typeface="HY수평선M"/>
              </a:rPr>
              <a:t>평생학습 패러다임의 대전환 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EC5B3131-E06E-4BCE-B59F-1FC766B09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530" y="4381716"/>
            <a:ext cx="3455211" cy="1716352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D268155-C2D2-49E2-9920-ABEB12C35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74" y="1338311"/>
            <a:ext cx="3706689" cy="494780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438039E-19DB-418F-9906-3852CE607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486" y="1338311"/>
            <a:ext cx="3587774" cy="49478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597484-21AD-3246-7ED2-0C4E8F5C5ACE}"/>
              </a:ext>
            </a:extLst>
          </p:cNvPr>
          <p:cNvSpPr txBox="1"/>
          <p:nvPr/>
        </p:nvSpPr>
        <p:spPr>
          <a:xfrm>
            <a:off x="242596" y="733254"/>
            <a:ext cx="73525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다</a:t>
            </a:r>
            <a:r>
              <a:rPr lang="en-US" altLang="ko-KR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미래형 학습도시 목포를 위한 시민맞춤형 평생학습 정책 수립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3" name="직사각형 17">
            <a:extLst>
              <a:ext uri="{FF2B5EF4-FFF2-40B4-BE49-F238E27FC236}">
                <a16:creationId xmlns:a16="http://schemas.microsoft.com/office/drawing/2014/main" id="{1A6EAEEC-C1B0-F84E-3DC3-86E48C8B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0" y="628723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en-US" altLang="en-US"/>
              <a:pPr lvl="0">
                <a:defRPr/>
              </a:pPr>
              <a:t>90</a:t>
            </a:fld>
            <a:endParaRPr lang="en-US" altLang="en-US"/>
          </a:p>
        </p:txBody>
      </p:sp>
      <p:sp>
        <p:nvSpPr>
          <p:cNvPr id="18" name="직사각형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BE9-4C2A-45A2-A304-F5335CA389A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16D1D43-9C98-4E69-C373-E528DEC5C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72" y="1273244"/>
            <a:ext cx="10614056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4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91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다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평생학습 </a:t>
            </a:r>
            <a:r>
              <a:rPr lang="ko-KR" altLang="en-US" b="1" dirty="0" err="1">
                <a:solidFill>
                  <a:srgbClr val="002060"/>
                </a:solidFill>
                <a:latin typeface="나눔고딕 ExtraBold"/>
                <a:ea typeface="나눔고딕 ExtraBold"/>
              </a:rPr>
              <a:t>계좌제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운영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D2B0E65-C008-C97E-73A9-00D565B4E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55"/>
          <a:stretch/>
        </p:blipFill>
        <p:spPr>
          <a:xfrm>
            <a:off x="575593" y="1377110"/>
            <a:ext cx="11040813" cy="456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19519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92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C0F1D19-9E42-F31C-7B29-460276D43433}"/>
              </a:ext>
            </a:extLst>
          </p:cNvPr>
          <p:cNvSpPr/>
          <p:nvPr/>
        </p:nvSpPr>
        <p:spPr>
          <a:xfrm>
            <a:off x="596793" y="1067329"/>
            <a:ext cx="3853909" cy="431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평생학습 </a:t>
            </a:r>
            <a:r>
              <a:rPr lang="ko-KR" altLang="en-US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계좌제</a:t>
            </a:r>
            <a:r>
              <a:rPr lang="ko-KR" altLang="en-US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운영의 근거</a:t>
            </a:r>
            <a:r>
              <a:rPr lang="en-US" altLang="ko-KR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C2FC8D-5337-1120-D523-794B9CF14515}"/>
              </a:ext>
            </a:extLst>
          </p:cNvPr>
          <p:cNvSpPr txBox="1"/>
          <p:nvPr/>
        </p:nvSpPr>
        <p:spPr>
          <a:xfrm>
            <a:off x="923364" y="1698688"/>
            <a:ext cx="10618603" cy="4181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400" kern="100" spc="0" dirty="0" err="1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평생학습계좌제란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학습자의 다양한 분야의 평생학습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학력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자격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경력 등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결과를 개인별 학습계좌에 체계적으로 등록 및 관리하는 제도임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285750" marR="0" indent="-28575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평생학습계좌데 학습과정의 평가인정을 받으려는 평생교육기관은 교육부령으로 정하는 바에 따라 평가인정신청서와 과련 서류를 갖춰 교육부장관에게 제출해야 함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285750" marR="0" indent="-28575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평가인정의 기준은 다음과 같음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 경우 교육부장관은 평가인정 대상의 특성을 고려하여 평가인정의 기준을 세분하여 적용할 수 있음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42900" marR="0" indent="-3429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+mj-ea"/>
              <a:buAutoNum type="circleNumDbPlain"/>
            </a:pP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교육시설 및 설비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42900" marR="0" indent="-3429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+mj-ea"/>
              <a:buAutoNum type="circleNumDbPlain"/>
            </a:pP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교수과정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42900" marR="0" indent="-3429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+mj-ea"/>
              <a:buAutoNum type="circleNumDbPlain"/>
            </a:pP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교원 및 강사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42900" marR="0" indent="-3429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+mj-ea"/>
              <a:buAutoNum type="circleNumDbPlain"/>
            </a:pP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학습자 지원 및 관리 체제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42900" marR="0" indent="-3429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+mj-ea"/>
              <a:buAutoNum type="circleNumDbPlain"/>
            </a:pP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 밖에 교육부장관이 학습과정 운영에 필요하다고 인정하는 사항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285750" marR="0" indent="-28575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400" kern="100" spc="0" dirty="0" err="1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펑가인정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학습과정의 영역은 </a:t>
            </a:r>
            <a:r>
              <a:rPr lang="ko-KR" altLang="en-US" sz="1400" kern="100" spc="0" dirty="0" err="1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기초문해교육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학력보완교육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직업능력교육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285750" marR="0" indent="-28575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문화예술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·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인문교양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·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시민참여교육의 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가지 영역으로 하며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평가인정은 연 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회 실시하는 것을 원칙으로 하되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교육부장관이 필요하다고 인정하는 경우 추가로 실시할 수 있음</a:t>
            </a:r>
            <a:r>
              <a:rPr lang="en-US" altLang="ko-KR" sz="1400" kern="100" spc="0" dirty="0">
                <a:solidFill>
                  <a:srgbClr val="000000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2531645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93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48E78C23-2A05-A455-13B5-A9D25F710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2" y="749576"/>
            <a:ext cx="10754276" cy="535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20317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94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다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38200" y="1257606"/>
            <a:ext cx="10442510" cy="48633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목포시 평생학습 조례</a:t>
            </a:r>
            <a:endParaRPr lang="ko-KR" altLang="en-US" sz="20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ct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[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시행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202 . . ]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관리책임부서명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: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인재육성과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관리책임전화번호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: ( )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장 총칙</a:t>
            </a:r>
            <a:endParaRPr lang="en-US" altLang="ko-KR" sz="16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목적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</a:t>
            </a:r>
            <a:r>
              <a:rPr lang="ko-KR" altLang="en-US" sz="16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조례는「평생교육법」에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따라 목포시의 평생학습 진흥을 도모하고 평생학습도시 조성사업을 원활하게 추진하기 위하여 필요한 사항을 규정함을 목적으로 한다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정의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조례에서 사용하는 용어의 뜻은 다음과 같다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42900" indent="-342900" algn="just" fontAlgn="base">
              <a:lnSpc>
                <a:spcPct val="160000"/>
              </a:lnSpc>
              <a:buAutoNum type="arabicPeriod"/>
            </a:pP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16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평생학습”이란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학교의 정규교육과정을 제외한 학력보완교육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성인 </a:t>
            </a:r>
            <a:r>
              <a:rPr lang="ko-KR" altLang="en-US" sz="16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문자해득교육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직업능력향상교육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인문교양교육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문화예술교육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시민참여교육 등을 포함하는 모든 형태의 조직적인 교육활동을 말한다</a:t>
            </a:r>
            <a:r>
              <a:rPr lang="en-US" altLang="ko-KR" sz="1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marL="342900" indent="-342900" algn="just" fontAlgn="base">
              <a:lnSpc>
                <a:spcPct val="160000"/>
              </a:lnSpc>
              <a:buFontTx/>
              <a:buAutoNum type="arabicPeriod"/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“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평생학습관”이란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평생학습에 대한 전문성 확보 및 연구와 정보의 수집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제공과 종사자에 대한 연수 등 시민이 필요로 하는 평생학습 사회를 실현시켜 나가기 위한 기능을 수행하는 시설을 말한다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7515943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95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다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.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74745" y="1294930"/>
            <a:ext cx="10442510" cy="47648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“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문자해득교육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”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이하 “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문해교육”이라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이란 일상생활을 영위하는데 필요한 문자해득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文字解得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능력을 포함한 사회적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문화적으로 요청되는 기초생활능력 등을 갖출 수 있도록 하는 조직화된 교육프로그램을 말한다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4. “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성인문해교육기관 및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단체”란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성인을 대상으로 문해교육을 지속적으로 제공하는 평생교육시설 및 그에 준하는 기관 및 비영리단체를 말한다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5. “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평생교육사”란「평생교육법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」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이하 “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법”이라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24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조에 따라 평생교육사의 자격을 부여 받은 사람을 말한다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기본원칙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목포시장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이하 “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시장”이라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은 평생학습을 통하여 시민의 삶의 질 향상과 도시 전체의 경쟁력을 향상시키고 배움과 나눔이 실천되는 평생학습도시 만들기에 노력하여야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시장은 시민 누구나 언제 어디서나 원하는 학습을 받을 수 있도록 평생학습에 관한 정책개발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조사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연구 등 평생학습 지원정책을 적극 추진하여야 한다</a:t>
            </a:r>
            <a:endParaRPr lang="en-US" altLang="ko-KR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③ 시장은 문해교육을 받으려는 사람 누구나 교육을 받을 수 있는 기회를 균등하게 보장하고 비문해자의 기본적 인권을 존중하며 이를 보장하여야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④ 시장은 그 소관에 속하는 단체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사업장 등의 설치자에 대하여 평생교육의 실시를 적극 권장하여야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3791024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96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74745" y="1229613"/>
            <a:ext cx="10442510" cy="49125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경비지원 및 위탁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시장은 평생학습의 진흥과 활성화를 위하여 학습참여자와 평생학습 기관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단체에 대하여 예산의 범위에서 다음 각 호의 사업에 따른 경비를 지원할 수 있으며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효율적인 운영을 위하여 필요한 경우에는 위탁할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읍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면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동 행복학습센터 운영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 우수동아리 육성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성인문해교육 지원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배움 행복마을학교 프로그램 운영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청소년 스포츠 리더십 캠프 운영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6.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청소년 공부방 및 예절교실 운영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7.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청소년 문화 및 체육행사 지원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8.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청소년 동아리 활동 지원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9.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청소년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어울림마당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지원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4188670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97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74745" y="1294930"/>
            <a:ext cx="10442510" cy="47648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시장은「초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중등교육법」및「고등교육법」에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따른 각급 학교의 장이 교실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체육관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그 밖의 시설 등을 개방하여 학생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학부모 및 지역주민에게 평생교육을 실시할 경우 예산의 범위에서 운영비 등을 지원할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③ 시장은 평생학습의 활성화와 시민이 누구나 참여할 수 있는 학습기회를 제공하기 위하여 정기적인 공개 강좌를 무료로 운영할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장 목포시 평생교육협의회</a:t>
            </a:r>
            <a:endParaRPr lang="en-US" altLang="ko-KR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목포시 평생교육협의회의 설치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법 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14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조에 따라 지역주민을 위한 평생교육의 실시와 관련되는 사업간 조정 및 유관기관 간 협력 증진을 위하여 시장 소속으로 목포시 평생교육협의회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이하 “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협의회”라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를 둔다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6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기능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협의회는 다음 각 호의 사항을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심의ㆍ조정한다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평생학습에 관한 기본계획의 수립 및 지원에 관한 사항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평생학습관 설치 및 운영에 관한 사항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5671613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98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74744" y="1229613"/>
            <a:ext cx="10479055" cy="47648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평생교육 관련기관 간 협력 및 지원에 관한 사항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그 밖에 평생학습 시책에 대하여 시장이 제출하는 사항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7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구성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협의회는 위원장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명과 부위원장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명을 포함하여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12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명 이내의 위원으로 구성한다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협의회의 위원장은 시장이 되고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부위원장은 위원 중에서 호선한다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③ 협의회의 위원은 다음 각 호에 해당하는 사람 중에서 시장이 임명하거나 위촉한다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목포시의회 의장이 추천하는 시의원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목포시 및 목포교육지원청 관계 공무원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평생교육 전문가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장애인 평생교육 전문가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5.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지역 내 평생교육 관계 기관의 운영자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8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임기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위원의 임기는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년으로 하며 연임할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위원 중 공무원이 아닌 위원의 사임 등으로 인하여 새로 위촉된 위원의 임기는 전임위원 임기의 남은 기간으로 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882079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B8D1FF4-0D11-40C8-8816-D9AAFAB50C25}" type="slidenum">
              <a:rPr lang="ko-KR" altLang="en-US" smtClean="0"/>
              <a:pPr lvl="0">
                <a:defRPr/>
              </a:pPr>
              <a:t>99</a:t>
            </a:fld>
            <a:endParaRPr lang="ko-KR" altLang="en-US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F77281-1B8D-9F86-D715-2F32358F7FA5}"/>
              </a:ext>
            </a:extLst>
          </p:cNvPr>
          <p:cNvCxnSpPr/>
          <p:nvPr/>
        </p:nvCxnSpPr>
        <p:spPr>
          <a:xfrm>
            <a:off x="0" y="6193925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17">
            <a:extLst>
              <a:ext uri="{FF2B5EF4-FFF2-40B4-BE49-F238E27FC236}">
                <a16:creationId xmlns:a16="http://schemas.microsoft.com/office/drawing/2014/main" id="{B72AE0AF-5E18-52D7-A799-2B336BF99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lvl="0">
              <a:defRPr/>
            </a:pPr>
            <a:r>
              <a:rPr lang="ko-KR" altLang="en-US" b="1" dirty="0">
                <a:solidFill>
                  <a:schemeClr val="tx1"/>
                </a:solidFill>
              </a:rPr>
              <a:t>목포시 평생학습도시 활성화를 위한 추진 전략 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C1EDFB22-5B05-3F13-35FC-3E3291359BCD}"/>
              </a:ext>
            </a:extLst>
          </p:cNvPr>
          <p:cNvCxnSpPr/>
          <p:nvPr/>
        </p:nvCxnSpPr>
        <p:spPr>
          <a:xfrm flipV="1">
            <a:off x="46652" y="513184"/>
            <a:ext cx="12126686" cy="653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F3DD1-33ED-1523-A4B0-1AF448942DBB}"/>
              </a:ext>
            </a:extLst>
          </p:cNvPr>
          <p:cNvSpPr txBox="1"/>
          <p:nvPr/>
        </p:nvSpPr>
        <p:spPr>
          <a:xfrm>
            <a:off x="242596" y="141128"/>
            <a:ext cx="5365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8. </a:t>
            </a:r>
            <a:r>
              <a:rPr lang="ko-KR" altLang="en-US" sz="2000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평생학습관 운영체계 및 방안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C6412-54D8-5BE2-B381-FF49E5776B0E}"/>
              </a:ext>
            </a:extLst>
          </p:cNvPr>
          <p:cNvSpPr txBox="1"/>
          <p:nvPr/>
        </p:nvSpPr>
        <p:spPr>
          <a:xfrm>
            <a:off x="487275" y="714724"/>
            <a:ext cx="536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 i="0" u="none" strike="noStrik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/>
              </a:rPr>
              <a:t>□ 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목포시 평생학습 조례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(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안</a:t>
            </a:r>
            <a:r>
              <a:rPr lang="en-US" altLang="ko-KR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)</a:t>
            </a:r>
            <a:r>
              <a:rPr lang="ko-KR" altLang="en-US" b="1" dirty="0">
                <a:solidFill>
                  <a:srgbClr val="002060"/>
                </a:solidFill>
                <a:latin typeface="나눔고딕 ExtraBold"/>
                <a:ea typeface="나눔고딕 Extra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A43A4-D66C-C5D5-CCBF-677961BAE1DD}"/>
              </a:ext>
            </a:extLst>
          </p:cNvPr>
          <p:cNvSpPr txBox="1"/>
          <p:nvPr/>
        </p:nvSpPr>
        <p:spPr>
          <a:xfrm>
            <a:off x="874745" y="1229613"/>
            <a:ext cx="10442510" cy="47648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9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위원장의 임무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위원장은 협의회를 대표하고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협의회의 업무를 총괄한다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위원장이 부득이한 사유로 직무를 수행할 수 없을 때에는 부위원장이 그 직무를 대행한다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10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회의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위원장은 필요하거나 재적위원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분의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이상의 위원이 요구하면 협의회의 회의를 소집하고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그 의장이 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협의회의 회의는 재적위원 과반수의 출석으로 개의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開議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하고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출석위원 과반수의 찬성으로 의결한다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③ 위원장이 필요하다고 인정할 때에는 서면으로 심의할 수 있다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간사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협의회에 협의회의 사무를 처리할 간사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명을 둔다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간사는 목포시 평생학습업무 담당과장이 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11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조의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2(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실무위원회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① 협의회를 효율적으로 운영하기 위하여 실무위원회를 둔다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② 실무위원회 위원장은 목포시 평생교육업무담당 국장이 되고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실무위원회 위원은 협의회 위원 중에서 정한다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③ 실무위원회의 설치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·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운영과 관련하여 이 조례에서 규정하지 아니한 사항은 협의회의 의결을 거쳐 협의회 위원장이 정한다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759982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Phetsarath OT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Phetsarath OT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Phetsarath OT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Phetsarath OT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15946</Words>
  <Application>Microsoft Office PowerPoint</Application>
  <PresentationFormat>와이드스크린</PresentationFormat>
  <Paragraphs>2210</Paragraphs>
  <Slides>123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123</vt:i4>
      </vt:variant>
    </vt:vector>
  </HeadingPairs>
  <TitlesOfParts>
    <vt:vector size="155" baseType="lpstr">
      <vt:lpstr>08서울남산체 B</vt:lpstr>
      <vt:lpstr>G마켓 산스 Bold</vt:lpstr>
      <vt:lpstr>HCI Poppy</vt:lpstr>
      <vt:lpstr>HY견고딕</vt:lpstr>
      <vt:lpstr>HY견명조</vt:lpstr>
      <vt:lpstr>HY그래픽M</vt:lpstr>
      <vt:lpstr>HY수평선M</vt:lpstr>
      <vt:lpstr>HY헤드라인M</vt:lpstr>
      <vt:lpstr>inherit</vt:lpstr>
      <vt:lpstr>KoPub돋움체 Bold</vt:lpstr>
      <vt:lpstr>NanumBarunGothic</vt:lpstr>
      <vt:lpstr>notokr</vt:lpstr>
      <vt:lpstr>NotoSansKR</vt:lpstr>
      <vt:lpstr>굴림</vt:lpstr>
      <vt:lpstr>나눔고딕 ExtraBold</vt:lpstr>
      <vt:lpstr>돋움</vt:lpstr>
      <vt:lpstr>맑은 고딕</vt:lpstr>
      <vt:lpstr>바탕</vt:lpstr>
      <vt:lpstr>신명 중고딕</vt:lpstr>
      <vt:lpstr>신명 태고딕</vt:lpstr>
      <vt:lpstr>신명 태명조</vt:lpstr>
      <vt:lpstr>한양신명조</vt:lpstr>
      <vt:lpstr>함초롬돋움</vt:lpstr>
      <vt:lpstr>함초롬바탕</vt:lpstr>
      <vt:lpstr>휴먼고딕</vt:lpstr>
      <vt:lpstr>휴먼명조</vt:lpstr>
      <vt:lpstr>Arial</vt:lpstr>
      <vt:lpstr>Bodoni MT Black</vt:lpstr>
      <vt:lpstr>Calibri</vt:lpstr>
      <vt:lpstr>Wingdings</vt:lpstr>
      <vt:lpstr>한컴바탕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LG</dc:creator>
  <cp:lastModifiedBy>USER</cp:lastModifiedBy>
  <cp:revision>304</cp:revision>
  <dcterms:created xsi:type="dcterms:W3CDTF">2022-09-14T01:24:53Z</dcterms:created>
  <dcterms:modified xsi:type="dcterms:W3CDTF">2024-01-18T23:43:48Z</dcterms:modified>
  <cp:version/>
</cp:coreProperties>
</file>